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27"/>
  </p:notesMasterIdLst>
  <p:handoutMasterIdLst>
    <p:handoutMasterId r:id="rId28"/>
  </p:handoutMasterIdLst>
  <p:sldIdLst>
    <p:sldId id="256" r:id="rId2"/>
    <p:sldId id="289" r:id="rId3"/>
    <p:sldId id="257" r:id="rId4"/>
    <p:sldId id="286" r:id="rId5"/>
    <p:sldId id="258" r:id="rId6"/>
    <p:sldId id="278" r:id="rId7"/>
    <p:sldId id="279" r:id="rId8"/>
    <p:sldId id="281" r:id="rId9"/>
    <p:sldId id="259" r:id="rId10"/>
    <p:sldId id="282" r:id="rId11"/>
    <p:sldId id="260" r:id="rId12"/>
    <p:sldId id="261" r:id="rId13"/>
    <p:sldId id="283" r:id="rId14"/>
    <p:sldId id="263" r:id="rId15"/>
    <p:sldId id="280" r:id="rId16"/>
    <p:sldId id="266" r:id="rId17"/>
    <p:sldId id="269" r:id="rId18"/>
    <p:sldId id="262" r:id="rId19"/>
    <p:sldId id="268" r:id="rId20"/>
    <p:sldId id="264" r:id="rId21"/>
    <p:sldId id="265" r:id="rId22"/>
    <p:sldId id="285" r:id="rId23"/>
    <p:sldId id="287" r:id="rId24"/>
    <p:sldId id="288" r:id="rId25"/>
    <p:sldId id="272" r:id="rId26"/>
  </p:sldIdLst>
  <p:sldSz cx="9144000" cy="6858000" type="screen4x3"/>
  <p:notesSz cx="6797675" cy="9926638"/>
  <p:defaultTextStyle>
    <a:defPPr>
      <a:defRPr lang="pt-P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p:cViewPr varScale="1">
        <p:scale>
          <a:sx n="86" d="100"/>
          <a:sy n="86" d="100"/>
        </p:scale>
        <p:origin x="63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smtClean="0"/>
            </a:lvl1pPr>
          </a:lstStyle>
          <a:p>
            <a:pPr>
              <a:defRPr/>
            </a:pPr>
            <a:endParaRPr lang="pt-PT"/>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smtClean="0"/>
            </a:lvl1pPr>
          </a:lstStyle>
          <a:p>
            <a:pPr>
              <a:defRPr/>
            </a:pPr>
            <a:fld id="{AEF9A583-6C46-4132-B5A8-85B80CFFA8E7}" type="datetimeFigureOut">
              <a:rPr lang="pt-PT"/>
              <a:pPr>
                <a:defRPr/>
              </a:pPr>
              <a:t>10-12-2018</a:t>
            </a:fld>
            <a:endParaRPr lang="pt-PT"/>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smtClean="0"/>
            </a:lvl1pPr>
          </a:lstStyle>
          <a:p>
            <a:pPr>
              <a:defRPr/>
            </a:pPr>
            <a:endParaRPr lang="pt-PT"/>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smtClean="0"/>
            </a:lvl1pPr>
          </a:lstStyle>
          <a:p>
            <a:pPr>
              <a:defRPr/>
            </a:pPr>
            <a:fld id="{4C5FA1C8-66B8-49E2-910A-AD67D12F3CB5}" type="slidenum">
              <a:rPr lang="pt-PT"/>
              <a:pPr>
                <a:defRPr/>
              </a:pPr>
              <a:t>‹#›</a:t>
            </a:fld>
            <a:endParaRPr lang="pt-PT"/>
          </a:p>
        </p:txBody>
      </p:sp>
    </p:spTree>
    <p:extLst>
      <p:ext uri="{BB962C8B-B14F-4D97-AF65-F5344CB8AC3E}">
        <p14:creationId xmlns:p14="http://schemas.microsoft.com/office/powerpoint/2010/main" val="36040212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pt-PT"/>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F201921C-AEDF-4C97-9C95-6294894BD168}" type="datetimeFigureOut">
              <a:rPr lang="pt-PT"/>
              <a:pPr>
                <a:defRPr/>
              </a:pPr>
              <a:t>10-12-2018</a:t>
            </a:fld>
            <a:endParaRPr lang="pt-PT"/>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pt-PT"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pt-PT"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pt-PT"/>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FB71D0D4-7D76-41E1-9514-EADC59ACBE62}" type="slidenum">
              <a:rPr lang="pt-PT" altLang="pt-PT"/>
              <a:pPr>
                <a:defRPr/>
              </a:pPr>
              <a:t>‹#›</a:t>
            </a:fld>
            <a:endParaRPr lang="pt-PT" altLang="pt-PT"/>
          </a:p>
        </p:txBody>
      </p:sp>
    </p:spTree>
    <p:extLst>
      <p:ext uri="{BB962C8B-B14F-4D97-AF65-F5344CB8AC3E}">
        <p14:creationId xmlns:p14="http://schemas.microsoft.com/office/powerpoint/2010/main" val="40227278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PT" altLang="pt-PT"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0C1D477-9E91-4981-946D-C53E95FAA33E}" type="slidenum">
              <a:rPr lang="pt-PT" altLang="pt-PT" smtClean="0">
                <a:latin typeface="Calibri" panose="020F0502020204030204" pitchFamily="34" charset="0"/>
              </a:rPr>
              <a:pPr/>
              <a:t>1</a:t>
            </a:fld>
            <a:endParaRPr lang="pt-PT" altLang="pt-PT" smtClean="0">
              <a:latin typeface="Calibri" panose="020F0502020204030204" pitchFamily="34" charset="0"/>
            </a:endParaRPr>
          </a:p>
        </p:txBody>
      </p:sp>
    </p:spTree>
    <p:extLst>
      <p:ext uri="{BB962C8B-B14F-4D97-AF65-F5344CB8AC3E}">
        <p14:creationId xmlns:p14="http://schemas.microsoft.com/office/powerpoint/2010/main" val="38969644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PT" altLang="pt-PT"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C0B04E0-2EE1-4BFF-B3A9-FF697B074280}" type="slidenum">
              <a:rPr lang="pt-PT" altLang="pt-PT" smtClean="0">
                <a:latin typeface="Calibri" panose="020F0502020204030204" pitchFamily="34" charset="0"/>
              </a:rPr>
              <a:pPr/>
              <a:t>12</a:t>
            </a:fld>
            <a:endParaRPr lang="pt-PT" altLang="pt-PT" smtClean="0">
              <a:latin typeface="Calibri" panose="020F0502020204030204" pitchFamily="34" charset="0"/>
            </a:endParaRPr>
          </a:p>
        </p:txBody>
      </p:sp>
    </p:spTree>
    <p:extLst>
      <p:ext uri="{BB962C8B-B14F-4D97-AF65-F5344CB8AC3E}">
        <p14:creationId xmlns:p14="http://schemas.microsoft.com/office/powerpoint/2010/main" val="1312864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PT" altLang="pt-PT"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F537762-E640-4A29-B0CB-7EBD667BFA24}" type="slidenum">
              <a:rPr lang="pt-PT" altLang="pt-PT" smtClean="0">
                <a:latin typeface="Calibri" panose="020F0502020204030204" pitchFamily="34" charset="0"/>
              </a:rPr>
              <a:pPr/>
              <a:t>14</a:t>
            </a:fld>
            <a:endParaRPr lang="pt-PT" altLang="pt-PT" smtClean="0">
              <a:latin typeface="Calibri" panose="020F0502020204030204" pitchFamily="34" charset="0"/>
            </a:endParaRPr>
          </a:p>
        </p:txBody>
      </p:sp>
    </p:spTree>
    <p:extLst>
      <p:ext uri="{BB962C8B-B14F-4D97-AF65-F5344CB8AC3E}">
        <p14:creationId xmlns:p14="http://schemas.microsoft.com/office/powerpoint/2010/main" val="3054969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PT" altLang="pt-PT"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248F92C-E147-4076-8B3E-D0E58C175683}" type="slidenum">
              <a:rPr lang="pt-PT" altLang="pt-PT" smtClean="0">
                <a:latin typeface="Calibri" panose="020F0502020204030204" pitchFamily="34" charset="0"/>
              </a:rPr>
              <a:pPr/>
              <a:t>15</a:t>
            </a:fld>
            <a:endParaRPr lang="pt-PT" altLang="pt-PT" smtClean="0">
              <a:latin typeface="Calibri" panose="020F0502020204030204" pitchFamily="34" charset="0"/>
            </a:endParaRPr>
          </a:p>
        </p:txBody>
      </p:sp>
    </p:spTree>
    <p:extLst>
      <p:ext uri="{BB962C8B-B14F-4D97-AF65-F5344CB8AC3E}">
        <p14:creationId xmlns:p14="http://schemas.microsoft.com/office/powerpoint/2010/main" val="5064500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PT" altLang="pt-PT"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CFE0D71-E074-4E7A-A833-3C100264AC36}" type="slidenum">
              <a:rPr lang="pt-PT" altLang="pt-PT" smtClean="0">
                <a:latin typeface="Calibri" panose="020F0502020204030204" pitchFamily="34" charset="0"/>
              </a:rPr>
              <a:pPr/>
              <a:t>16</a:t>
            </a:fld>
            <a:endParaRPr lang="pt-PT" altLang="pt-PT" smtClean="0">
              <a:latin typeface="Calibri" panose="020F0502020204030204" pitchFamily="34" charset="0"/>
            </a:endParaRPr>
          </a:p>
        </p:txBody>
      </p:sp>
    </p:spTree>
    <p:extLst>
      <p:ext uri="{BB962C8B-B14F-4D97-AF65-F5344CB8AC3E}">
        <p14:creationId xmlns:p14="http://schemas.microsoft.com/office/powerpoint/2010/main" val="33999641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PT" altLang="pt-PT"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0EBE85F-37A8-43E7-8F26-F5B50F91EE61}" type="slidenum">
              <a:rPr lang="pt-PT" altLang="pt-PT" smtClean="0">
                <a:latin typeface="Calibri" panose="020F0502020204030204" pitchFamily="34" charset="0"/>
              </a:rPr>
              <a:pPr/>
              <a:t>17</a:t>
            </a:fld>
            <a:endParaRPr lang="pt-PT" altLang="pt-PT" smtClean="0">
              <a:latin typeface="Calibri" panose="020F0502020204030204" pitchFamily="34" charset="0"/>
            </a:endParaRPr>
          </a:p>
        </p:txBody>
      </p:sp>
    </p:spTree>
    <p:extLst>
      <p:ext uri="{BB962C8B-B14F-4D97-AF65-F5344CB8AC3E}">
        <p14:creationId xmlns:p14="http://schemas.microsoft.com/office/powerpoint/2010/main" val="35338167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PT" altLang="pt-PT"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94B851A-9137-47E9-BBDF-A9186E4AAB3B}" type="slidenum">
              <a:rPr lang="pt-PT" altLang="pt-PT" smtClean="0">
                <a:latin typeface="Calibri" panose="020F0502020204030204" pitchFamily="34" charset="0"/>
              </a:rPr>
              <a:pPr/>
              <a:t>18</a:t>
            </a:fld>
            <a:endParaRPr lang="pt-PT" altLang="pt-PT" smtClean="0">
              <a:latin typeface="Calibri" panose="020F0502020204030204" pitchFamily="34" charset="0"/>
            </a:endParaRPr>
          </a:p>
        </p:txBody>
      </p:sp>
    </p:spTree>
    <p:extLst>
      <p:ext uri="{BB962C8B-B14F-4D97-AF65-F5344CB8AC3E}">
        <p14:creationId xmlns:p14="http://schemas.microsoft.com/office/powerpoint/2010/main" val="40753575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PT" altLang="pt-PT"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65283FA-2373-4DFF-899A-77DE44BAC808}" type="slidenum">
              <a:rPr lang="pt-PT" altLang="pt-PT" smtClean="0">
                <a:latin typeface="Calibri" panose="020F0502020204030204" pitchFamily="34" charset="0"/>
              </a:rPr>
              <a:pPr/>
              <a:t>19</a:t>
            </a:fld>
            <a:endParaRPr lang="pt-PT" altLang="pt-PT" smtClean="0">
              <a:latin typeface="Calibri" panose="020F0502020204030204" pitchFamily="34" charset="0"/>
            </a:endParaRPr>
          </a:p>
        </p:txBody>
      </p:sp>
    </p:spTree>
    <p:extLst>
      <p:ext uri="{BB962C8B-B14F-4D97-AF65-F5344CB8AC3E}">
        <p14:creationId xmlns:p14="http://schemas.microsoft.com/office/powerpoint/2010/main" val="35102274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PT" altLang="pt-PT"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3B234C3-8CF9-4BB7-82EC-17F4A515197F}" type="slidenum">
              <a:rPr lang="pt-PT" altLang="pt-PT" smtClean="0">
                <a:latin typeface="Calibri" panose="020F0502020204030204" pitchFamily="34" charset="0"/>
              </a:rPr>
              <a:pPr/>
              <a:t>20</a:t>
            </a:fld>
            <a:endParaRPr lang="pt-PT" altLang="pt-PT" smtClean="0">
              <a:latin typeface="Calibri" panose="020F0502020204030204" pitchFamily="34" charset="0"/>
            </a:endParaRPr>
          </a:p>
        </p:txBody>
      </p:sp>
    </p:spTree>
    <p:extLst>
      <p:ext uri="{BB962C8B-B14F-4D97-AF65-F5344CB8AC3E}">
        <p14:creationId xmlns:p14="http://schemas.microsoft.com/office/powerpoint/2010/main" val="30622150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PT" altLang="pt-PT"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66808E8-8D46-4112-9EDD-D35A63C95819}" type="slidenum">
              <a:rPr lang="pt-PT" altLang="pt-PT" smtClean="0">
                <a:latin typeface="Calibri" panose="020F0502020204030204" pitchFamily="34" charset="0"/>
              </a:rPr>
              <a:pPr/>
              <a:t>21</a:t>
            </a:fld>
            <a:endParaRPr lang="pt-PT" altLang="pt-PT" smtClean="0">
              <a:latin typeface="Calibri" panose="020F0502020204030204" pitchFamily="34" charset="0"/>
            </a:endParaRPr>
          </a:p>
        </p:txBody>
      </p:sp>
    </p:spTree>
    <p:extLst>
      <p:ext uri="{BB962C8B-B14F-4D97-AF65-F5344CB8AC3E}">
        <p14:creationId xmlns:p14="http://schemas.microsoft.com/office/powerpoint/2010/main" val="28357180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PT" altLang="pt-PT"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816607-55D3-4871-8F97-8EBFF004D966}" type="slidenum">
              <a:rPr lang="pt-PT" altLang="pt-PT" smtClean="0">
                <a:latin typeface="Calibri" panose="020F0502020204030204" pitchFamily="34" charset="0"/>
              </a:rPr>
              <a:pPr/>
              <a:t>25</a:t>
            </a:fld>
            <a:endParaRPr lang="pt-PT" altLang="pt-PT" smtClean="0">
              <a:latin typeface="Calibri" panose="020F0502020204030204" pitchFamily="34" charset="0"/>
            </a:endParaRPr>
          </a:p>
        </p:txBody>
      </p:sp>
    </p:spTree>
    <p:extLst>
      <p:ext uri="{BB962C8B-B14F-4D97-AF65-F5344CB8AC3E}">
        <p14:creationId xmlns:p14="http://schemas.microsoft.com/office/powerpoint/2010/main" val="1386182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dirty="0"/>
          </a:p>
        </p:txBody>
      </p:sp>
      <p:sp>
        <p:nvSpPr>
          <p:cNvPr id="4" name="Slide Number Placeholder 3"/>
          <p:cNvSpPr>
            <a:spLocks noGrp="1"/>
          </p:cNvSpPr>
          <p:nvPr>
            <p:ph type="sldNum" sz="quarter" idx="10"/>
          </p:nvPr>
        </p:nvSpPr>
        <p:spPr/>
        <p:txBody>
          <a:bodyPr/>
          <a:lstStyle/>
          <a:p>
            <a:fld id="{177AE7E0-21B2-4A50-A0C4-268A4998339C}" type="slidenum">
              <a:rPr lang="pt-PT" smtClean="0"/>
              <a:t>2</a:t>
            </a:fld>
            <a:endParaRPr lang="pt-PT"/>
          </a:p>
        </p:txBody>
      </p:sp>
    </p:spTree>
    <p:extLst>
      <p:ext uri="{BB962C8B-B14F-4D97-AF65-F5344CB8AC3E}">
        <p14:creationId xmlns:p14="http://schemas.microsoft.com/office/powerpoint/2010/main" val="1536180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PT" altLang="pt-PT"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5482727-4FF2-44B4-85CD-C0DD3145147B}" type="slidenum">
              <a:rPr lang="pt-PT" altLang="pt-PT" smtClean="0">
                <a:latin typeface="Calibri" panose="020F0502020204030204" pitchFamily="34" charset="0"/>
              </a:rPr>
              <a:pPr/>
              <a:t>3</a:t>
            </a:fld>
            <a:endParaRPr lang="pt-PT" altLang="pt-PT" smtClean="0">
              <a:latin typeface="Calibri" panose="020F0502020204030204" pitchFamily="34" charset="0"/>
            </a:endParaRPr>
          </a:p>
        </p:txBody>
      </p:sp>
    </p:spTree>
    <p:extLst>
      <p:ext uri="{BB962C8B-B14F-4D97-AF65-F5344CB8AC3E}">
        <p14:creationId xmlns:p14="http://schemas.microsoft.com/office/powerpoint/2010/main" val="399644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PT" altLang="pt-PT"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13CB387-059A-4BDD-AA43-C6C30ECDB55D}" type="slidenum">
              <a:rPr lang="pt-PT" altLang="pt-PT" smtClean="0">
                <a:latin typeface="Calibri" panose="020F0502020204030204" pitchFamily="34" charset="0"/>
              </a:rPr>
              <a:pPr/>
              <a:t>5</a:t>
            </a:fld>
            <a:endParaRPr lang="pt-PT" altLang="pt-PT" smtClean="0">
              <a:latin typeface="Calibri" panose="020F0502020204030204" pitchFamily="34" charset="0"/>
            </a:endParaRPr>
          </a:p>
        </p:txBody>
      </p:sp>
    </p:spTree>
    <p:extLst>
      <p:ext uri="{BB962C8B-B14F-4D97-AF65-F5344CB8AC3E}">
        <p14:creationId xmlns:p14="http://schemas.microsoft.com/office/powerpoint/2010/main" val="1092690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PT" altLang="pt-PT"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E339113-DF59-4B4D-B695-091D28708A28}" type="slidenum">
              <a:rPr lang="pt-PT" altLang="pt-PT" smtClean="0">
                <a:latin typeface="Calibri" panose="020F0502020204030204" pitchFamily="34" charset="0"/>
              </a:rPr>
              <a:pPr/>
              <a:t>6</a:t>
            </a:fld>
            <a:endParaRPr lang="pt-PT" altLang="pt-PT" smtClean="0">
              <a:latin typeface="Calibri" panose="020F0502020204030204" pitchFamily="34" charset="0"/>
            </a:endParaRPr>
          </a:p>
        </p:txBody>
      </p:sp>
    </p:spTree>
    <p:extLst>
      <p:ext uri="{BB962C8B-B14F-4D97-AF65-F5344CB8AC3E}">
        <p14:creationId xmlns:p14="http://schemas.microsoft.com/office/powerpoint/2010/main" val="3193980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PT" altLang="pt-PT"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ECFEC6C-3B83-4225-BD27-1F3BCC4FEA5C}" type="slidenum">
              <a:rPr lang="pt-PT" altLang="pt-PT" smtClean="0">
                <a:latin typeface="Calibri" panose="020F0502020204030204" pitchFamily="34" charset="0"/>
              </a:rPr>
              <a:pPr/>
              <a:t>7</a:t>
            </a:fld>
            <a:endParaRPr lang="pt-PT" altLang="pt-PT" smtClean="0">
              <a:latin typeface="Calibri" panose="020F0502020204030204" pitchFamily="34" charset="0"/>
            </a:endParaRPr>
          </a:p>
        </p:txBody>
      </p:sp>
    </p:spTree>
    <p:extLst>
      <p:ext uri="{BB962C8B-B14F-4D97-AF65-F5344CB8AC3E}">
        <p14:creationId xmlns:p14="http://schemas.microsoft.com/office/powerpoint/2010/main" val="625503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PT" altLang="pt-PT"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F1C0C71-A7FE-4A3E-9A0A-5317F4D92B0E}" type="slidenum">
              <a:rPr lang="pt-PT" altLang="pt-PT" smtClean="0">
                <a:latin typeface="Calibri" panose="020F0502020204030204" pitchFamily="34" charset="0"/>
              </a:rPr>
              <a:pPr/>
              <a:t>8</a:t>
            </a:fld>
            <a:endParaRPr lang="pt-PT" altLang="pt-PT" smtClean="0">
              <a:latin typeface="Calibri" panose="020F0502020204030204" pitchFamily="34" charset="0"/>
            </a:endParaRPr>
          </a:p>
        </p:txBody>
      </p:sp>
    </p:spTree>
    <p:extLst>
      <p:ext uri="{BB962C8B-B14F-4D97-AF65-F5344CB8AC3E}">
        <p14:creationId xmlns:p14="http://schemas.microsoft.com/office/powerpoint/2010/main" val="493508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PT" altLang="pt-PT"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C6FC9D1-61FF-4E3E-BD66-8E59EADC6750}" type="slidenum">
              <a:rPr lang="pt-PT" altLang="pt-PT" smtClean="0">
                <a:latin typeface="Calibri" panose="020F0502020204030204" pitchFamily="34" charset="0"/>
              </a:rPr>
              <a:pPr/>
              <a:t>9</a:t>
            </a:fld>
            <a:endParaRPr lang="pt-PT" altLang="pt-PT" smtClean="0">
              <a:latin typeface="Calibri" panose="020F0502020204030204" pitchFamily="34" charset="0"/>
            </a:endParaRPr>
          </a:p>
        </p:txBody>
      </p:sp>
    </p:spTree>
    <p:extLst>
      <p:ext uri="{BB962C8B-B14F-4D97-AF65-F5344CB8AC3E}">
        <p14:creationId xmlns:p14="http://schemas.microsoft.com/office/powerpoint/2010/main" val="3524431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PT" altLang="pt-PT"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F785953-411D-4A31-8950-82DCE7715C32}" type="slidenum">
              <a:rPr lang="pt-PT" altLang="pt-PT" smtClean="0">
                <a:latin typeface="Calibri" panose="020F0502020204030204" pitchFamily="34" charset="0"/>
              </a:rPr>
              <a:pPr/>
              <a:t>11</a:t>
            </a:fld>
            <a:endParaRPr lang="pt-PT" altLang="pt-PT" smtClean="0">
              <a:latin typeface="Calibri" panose="020F0502020204030204" pitchFamily="34" charset="0"/>
            </a:endParaRPr>
          </a:p>
        </p:txBody>
      </p:sp>
    </p:spTree>
    <p:extLst>
      <p:ext uri="{BB962C8B-B14F-4D97-AF65-F5344CB8AC3E}">
        <p14:creationId xmlns:p14="http://schemas.microsoft.com/office/powerpoint/2010/main" val="7780621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1"/>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Footer Placeholder 16"/>
          <p:cNvSpPr>
            <a:spLocks noGrp="1"/>
          </p:cNvSpPr>
          <p:nvPr>
            <p:ph type="ftr" sz="quarter" idx="10"/>
          </p:nvPr>
        </p:nvSpPr>
        <p:spPr>
          <a:xfrm>
            <a:off x="914400" y="6172200"/>
            <a:ext cx="7761288" cy="457200"/>
          </a:xfrm>
        </p:spPr>
        <p:txBody>
          <a:bodyPr/>
          <a:lstStyle>
            <a:lvl1pPr>
              <a:defRPr/>
            </a:lvl1pPr>
          </a:lstStyle>
          <a:p>
            <a:pPr>
              <a:defRPr/>
            </a:pPr>
            <a:endParaRPr lang="pt-PT"/>
          </a:p>
        </p:txBody>
      </p:sp>
      <p:sp>
        <p:nvSpPr>
          <p:cNvPr id="12" name="Slide Number Placeholder 28"/>
          <p:cNvSpPr>
            <a:spLocks noGrp="1"/>
          </p:cNvSpPr>
          <p:nvPr>
            <p:ph type="sldNum" sz="quarter" idx="11"/>
          </p:nvPr>
        </p:nvSpPr>
        <p:spPr/>
        <p:txBody>
          <a:bodyPr/>
          <a:lstStyle>
            <a:lvl1pPr>
              <a:defRPr sz="1400">
                <a:solidFill>
                  <a:srgbClr val="FFFFFF"/>
                </a:solidFill>
              </a:defRPr>
            </a:lvl1pPr>
          </a:lstStyle>
          <a:p>
            <a:pPr>
              <a:defRPr/>
            </a:pPr>
            <a:fld id="{55243447-62F0-4EEE-9A78-67CCC8ADBB5A}" type="slidenum">
              <a:rPr lang="pt-PT" altLang="pt-PT"/>
              <a:pPr>
                <a:defRPr/>
              </a:pPr>
              <a:t>‹#›</a:t>
            </a:fld>
            <a:endParaRPr lang="pt-PT" altLang="pt-PT"/>
          </a:p>
        </p:txBody>
      </p:sp>
    </p:spTree>
    <p:extLst>
      <p:ext uri="{BB962C8B-B14F-4D97-AF65-F5344CB8AC3E}">
        <p14:creationId xmlns:p14="http://schemas.microsoft.com/office/powerpoint/2010/main" val="315299391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4B63EA3-1CC7-4D16-BFB1-22F8E848789F}" type="datetime1">
              <a:rPr lang="pt-PT"/>
              <a:pPr>
                <a:defRPr/>
              </a:pPr>
              <a:t>10-12-2018</a:t>
            </a:fld>
            <a:endParaRPr lang="pt-PT"/>
          </a:p>
        </p:txBody>
      </p:sp>
      <p:sp>
        <p:nvSpPr>
          <p:cNvPr id="5" name="Footer Placeholder 2"/>
          <p:cNvSpPr>
            <a:spLocks noGrp="1"/>
          </p:cNvSpPr>
          <p:nvPr>
            <p:ph type="ftr" sz="quarter" idx="11"/>
          </p:nvPr>
        </p:nvSpPr>
        <p:spPr/>
        <p:txBody>
          <a:bodyPr/>
          <a:lstStyle>
            <a:lvl1pPr>
              <a:defRPr/>
            </a:lvl1pPr>
          </a:lstStyle>
          <a:p>
            <a:pPr>
              <a:defRPr/>
            </a:pPr>
            <a:endParaRPr lang="pt-PT"/>
          </a:p>
        </p:txBody>
      </p:sp>
      <p:sp>
        <p:nvSpPr>
          <p:cNvPr id="6" name="Slide Number Placeholder 22"/>
          <p:cNvSpPr>
            <a:spLocks noGrp="1"/>
          </p:cNvSpPr>
          <p:nvPr>
            <p:ph type="sldNum" sz="quarter" idx="12"/>
          </p:nvPr>
        </p:nvSpPr>
        <p:spPr/>
        <p:txBody>
          <a:bodyPr/>
          <a:lstStyle>
            <a:lvl1pPr>
              <a:defRPr/>
            </a:lvl1pPr>
          </a:lstStyle>
          <a:p>
            <a:pPr>
              <a:defRPr/>
            </a:pPr>
            <a:fld id="{6A430DF2-0D90-4265-BCC6-58AFEAA4AF7D}" type="slidenum">
              <a:rPr lang="pt-PT" altLang="pt-PT"/>
              <a:pPr>
                <a:defRPr/>
              </a:pPr>
              <a:t>‹#›</a:t>
            </a:fld>
            <a:endParaRPr lang="pt-PT" altLang="pt-PT"/>
          </a:p>
        </p:txBody>
      </p:sp>
    </p:spTree>
    <p:extLst>
      <p:ext uri="{BB962C8B-B14F-4D97-AF65-F5344CB8AC3E}">
        <p14:creationId xmlns:p14="http://schemas.microsoft.com/office/powerpoint/2010/main" val="4134149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1"/>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4F5CD7C-2F04-4D08-808E-56490ED3CC67}" type="datetime1">
              <a:rPr lang="pt-PT"/>
              <a:pPr>
                <a:defRPr/>
              </a:pPr>
              <a:t>10-12-2018</a:t>
            </a:fld>
            <a:endParaRPr lang="pt-PT"/>
          </a:p>
        </p:txBody>
      </p:sp>
      <p:sp>
        <p:nvSpPr>
          <p:cNvPr id="5" name="Footer Placeholder 2"/>
          <p:cNvSpPr>
            <a:spLocks noGrp="1"/>
          </p:cNvSpPr>
          <p:nvPr>
            <p:ph type="ftr" sz="quarter" idx="11"/>
          </p:nvPr>
        </p:nvSpPr>
        <p:spPr/>
        <p:txBody>
          <a:bodyPr/>
          <a:lstStyle>
            <a:lvl1pPr>
              <a:defRPr/>
            </a:lvl1pPr>
          </a:lstStyle>
          <a:p>
            <a:pPr>
              <a:defRPr/>
            </a:pPr>
            <a:endParaRPr lang="pt-PT"/>
          </a:p>
        </p:txBody>
      </p:sp>
      <p:sp>
        <p:nvSpPr>
          <p:cNvPr id="6" name="Slide Number Placeholder 22"/>
          <p:cNvSpPr>
            <a:spLocks noGrp="1"/>
          </p:cNvSpPr>
          <p:nvPr>
            <p:ph type="sldNum" sz="quarter" idx="12"/>
          </p:nvPr>
        </p:nvSpPr>
        <p:spPr/>
        <p:txBody>
          <a:bodyPr/>
          <a:lstStyle>
            <a:lvl1pPr>
              <a:defRPr/>
            </a:lvl1pPr>
          </a:lstStyle>
          <a:p>
            <a:pPr>
              <a:defRPr/>
            </a:pPr>
            <a:fld id="{1EFF12AD-FCCA-4A08-9E5D-51463DD81E42}" type="slidenum">
              <a:rPr lang="pt-PT" altLang="pt-PT"/>
              <a:pPr>
                <a:defRPr/>
              </a:pPr>
              <a:t>‹#›</a:t>
            </a:fld>
            <a:endParaRPr lang="pt-PT" altLang="pt-PT"/>
          </a:p>
        </p:txBody>
      </p:sp>
    </p:spTree>
    <p:extLst>
      <p:ext uri="{BB962C8B-B14F-4D97-AF65-F5344CB8AC3E}">
        <p14:creationId xmlns:p14="http://schemas.microsoft.com/office/powerpoint/2010/main" val="4214137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274638"/>
            <a:ext cx="7772400" cy="5745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3" name="Date Placeholder 13"/>
          <p:cNvSpPr>
            <a:spLocks noGrp="1"/>
          </p:cNvSpPr>
          <p:nvPr>
            <p:ph type="dt" sz="half" idx="10"/>
          </p:nvPr>
        </p:nvSpPr>
        <p:spPr/>
        <p:txBody>
          <a:bodyPr/>
          <a:lstStyle>
            <a:lvl1pPr>
              <a:defRPr/>
            </a:lvl1pPr>
          </a:lstStyle>
          <a:p>
            <a:pPr>
              <a:defRPr/>
            </a:pPr>
            <a:fld id="{832C1335-7D7E-4C70-893D-EEABD481F31A}" type="datetime1">
              <a:rPr lang="pt-PT"/>
              <a:pPr>
                <a:defRPr/>
              </a:pPr>
              <a:t>10-12-2018</a:t>
            </a:fld>
            <a:endParaRPr lang="pt-PT"/>
          </a:p>
        </p:txBody>
      </p:sp>
      <p:sp>
        <p:nvSpPr>
          <p:cNvPr id="4" name="Footer Placeholder 2"/>
          <p:cNvSpPr>
            <a:spLocks noGrp="1"/>
          </p:cNvSpPr>
          <p:nvPr>
            <p:ph type="ftr" sz="quarter" idx="11"/>
          </p:nvPr>
        </p:nvSpPr>
        <p:spPr/>
        <p:txBody>
          <a:bodyPr/>
          <a:lstStyle>
            <a:lvl1pPr>
              <a:defRPr/>
            </a:lvl1pPr>
          </a:lstStyle>
          <a:p>
            <a:pPr>
              <a:defRPr/>
            </a:pPr>
            <a:endParaRPr lang="pt-PT"/>
          </a:p>
        </p:txBody>
      </p:sp>
      <p:sp>
        <p:nvSpPr>
          <p:cNvPr id="5" name="Slide Number Placeholder 22"/>
          <p:cNvSpPr>
            <a:spLocks noGrp="1"/>
          </p:cNvSpPr>
          <p:nvPr>
            <p:ph type="sldNum" sz="quarter" idx="12"/>
          </p:nvPr>
        </p:nvSpPr>
        <p:spPr/>
        <p:txBody>
          <a:bodyPr/>
          <a:lstStyle>
            <a:lvl1pPr>
              <a:defRPr/>
            </a:lvl1pPr>
          </a:lstStyle>
          <a:p>
            <a:pPr>
              <a:defRPr/>
            </a:pPr>
            <a:fld id="{A944A7DF-0EC2-4B92-88E3-F31716DE2C68}" type="slidenum">
              <a:rPr lang="pt-PT" altLang="pt-PT"/>
              <a:pPr>
                <a:defRPr/>
              </a:pPr>
              <a:t>‹#›</a:t>
            </a:fld>
            <a:endParaRPr lang="pt-PT" altLang="pt-PT"/>
          </a:p>
        </p:txBody>
      </p:sp>
    </p:spTree>
    <p:extLst>
      <p:ext uri="{BB962C8B-B14F-4D97-AF65-F5344CB8AC3E}">
        <p14:creationId xmlns:p14="http://schemas.microsoft.com/office/powerpoint/2010/main" val="96007444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C16F517-B1F2-460A-8CEB-CD5B171948DD}" type="datetime1">
              <a:rPr lang="pt-PT"/>
              <a:pPr>
                <a:defRPr/>
              </a:pPr>
              <a:t>10-12-2018</a:t>
            </a:fld>
            <a:endParaRPr lang="pt-PT"/>
          </a:p>
        </p:txBody>
      </p:sp>
      <p:sp>
        <p:nvSpPr>
          <p:cNvPr id="5" name="Footer Placeholder 2"/>
          <p:cNvSpPr>
            <a:spLocks noGrp="1"/>
          </p:cNvSpPr>
          <p:nvPr>
            <p:ph type="ftr" sz="quarter" idx="11"/>
          </p:nvPr>
        </p:nvSpPr>
        <p:spPr/>
        <p:txBody>
          <a:bodyPr/>
          <a:lstStyle>
            <a:lvl1pPr>
              <a:defRPr/>
            </a:lvl1pPr>
          </a:lstStyle>
          <a:p>
            <a:pPr>
              <a:defRPr/>
            </a:pPr>
            <a:endParaRPr lang="pt-PT"/>
          </a:p>
        </p:txBody>
      </p:sp>
      <p:sp>
        <p:nvSpPr>
          <p:cNvPr id="6" name="Slide Number Placeholder 22"/>
          <p:cNvSpPr>
            <a:spLocks noGrp="1"/>
          </p:cNvSpPr>
          <p:nvPr>
            <p:ph type="sldNum" sz="quarter" idx="12"/>
          </p:nvPr>
        </p:nvSpPr>
        <p:spPr/>
        <p:txBody>
          <a:bodyPr/>
          <a:lstStyle>
            <a:lvl1pPr>
              <a:defRPr/>
            </a:lvl1pPr>
          </a:lstStyle>
          <a:p>
            <a:pPr>
              <a:defRPr/>
            </a:pPr>
            <a:fld id="{94BBFF83-5BEC-480B-9B02-CBBFAD8D21FF}" type="slidenum">
              <a:rPr lang="pt-PT" altLang="pt-PT"/>
              <a:pPr>
                <a:defRPr/>
              </a:pPr>
              <a:t>‹#›</a:t>
            </a:fld>
            <a:endParaRPr lang="pt-PT" altLang="pt-PT"/>
          </a:p>
        </p:txBody>
      </p:sp>
    </p:spTree>
    <p:extLst>
      <p:ext uri="{BB962C8B-B14F-4D97-AF65-F5344CB8AC3E}">
        <p14:creationId xmlns:p14="http://schemas.microsoft.com/office/powerpoint/2010/main" val="1270933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5" name="Rounded Rectangle 4"/>
          <p:cNvSpPr/>
          <p:nvPr/>
        </p:nvSpPr>
        <p:spPr>
          <a:xfrm>
            <a:off x="65314" y="69756"/>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722313" y="952501"/>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9"/>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8593D4CD-16E9-4916-8E70-247C414E007F}" type="datetime1">
              <a:rPr lang="pt-PT"/>
              <a:pPr>
                <a:defRPr/>
              </a:pPr>
              <a:t>10-12-2018</a:t>
            </a:fld>
            <a:endParaRPr lang="pt-PT"/>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pt-PT"/>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EF7BA32A-8635-45DE-81BD-D709FC17AC71}" type="slidenum">
              <a:rPr lang="pt-PT" altLang="pt-PT"/>
              <a:pPr>
                <a:defRPr/>
              </a:pPr>
              <a:t>‹#›</a:t>
            </a:fld>
            <a:endParaRPr lang="pt-PT" altLang="pt-PT"/>
          </a:p>
        </p:txBody>
      </p:sp>
    </p:spTree>
    <p:extLst>
      <p:ext uri="{BB962C8B-B14F-4D97-AF65-F5344CB8AC3E}">
        <p14:creationId xmlns:p14="http://schemas.microsoft.com/office/powerpoint/2010/main" val="1071050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1"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C2A47DD5-5137-491C-9D08-B4BF3ADFFDB1}" type="datetime1">
              <a:rPr lang="pt-PT"/>
              <a:pPr>
                <a:defRPr/>
              </a:pPr>
              <a:t>10-12-2018</a:t>
            </a:fld>
            <a:endParaRPr lang="pt-PT"/>
          </a:p>
        </p:txBody>
      </p:sp>
      <p:sp>
        <p:nvSpPr>
          <p:cNvPr id="6" name="Footer Placeholder 2"/>
          <p:cNvSpPr>
            <a:spLocks noGrp="1"/>
          </p:cNvSpPr>
          <p:nvPr>
            <p:ph type="ftr" sz="quarter" idx="11"/>
          </p:nvPr>
        </p:nvSpPr>
        <p:spPr/>
        <p:txBody>
          <a:bodyPr/>
          <a:lstStyle>
            <a:lvl1pPr>
              <a:defRPr/>
            </a:lvl1pPr>
          </a:lstStyle>
          <a:p>
            <a:pPr>
              <a:defRPr/>
            </a:pPr>
            <a:endParaRPr lang="pt-PT"/>
          </a:p>
        </p:txBody>
      </p:sp>
      <p:sp>
        <p:nvSpPr>
          <p:cNvPr id="7" name="Slide Number Placeholder 22"/>
          <p:cNvSpPr>
            <a:spLocks noGrp="1"/>
          </p:cNvSpPr>
          <p:nvPr>
            <p:ph type="sldNum" sz="quarter" idx="12"/>
          </p:nvPr>
        </p:nvSpPr>
        <p:spPr/>
        <p:txBody>
          <a:bodyPr/>
          <a:lstStyle>
            <a:lvl1pPr>
              <a:defRPr/>
            </a:lvl1pPr>
          </a:lstStyle>
          <a:p>
            <a:pPr>
              <a:defRPr/>
            </a:pPr>
            <a:fld id="{7BF34421-6456-42C1-B623-F2F9992ADA51}" type="slidenum">
              <a:rPr lang="pt-PT" altLang="pt-PT"/>
              <a:pPr>
                <a:defRPr/>
              </a:pPr>
              <a:t>‹#›</a:t>
            </a:fld>
            <a:endParaRPr lang="pt-PT" altLang="pt-PT"/>
          </a:p>
        </p:txBody>
      </p:sp>
    </p:spTree>
    <p:extLst>
      <p:ext uri="{BB962C8B-B14F-4D97-AF65-F5344CB8AC3E}">
        <p14:creationId xmlns:p14="http://schemas.microsoft.com/office/powerpoint/2010/main" val="310444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8A415364-AD55-4792-BC33-011EFC69E8CB}" type="datetime1">
              <a:rPr lang="pt-PT"/>
              <a:pPr>
                <a:defRPr/>
              </a:pPr>
              <a:t>10-12-2018</a:t>
            </a:fld>
            <a:endParaRPr lang="pt-PT"/>
          </a:p>
        </p:txBody>
      </p:sp>
      <p:sp>
        <p:nvSpPr>
          <p:cNvPr id="8" name="Footer Placeholder 2"/>
          <p:cNvSpPr>
            <a:spLocks noGrp="1"/>
          </p:cNvSpPr>
          <p:nvPr>
            <p:ph type="ftr" sz="quarter" idx="11"/>
          </p:nvPr>
        </p:nvSpPr>
        <p:spPr/>
        <p:txBody>
          <a:bodyPr/>
          <a:lstStyle>
            <a:lvl1pPr>
              <a:defRPr/>
            </a:lvl1pPr>
          </a:lstStyle>
          <a:p>
            <a:pPr>
              <a:defRPr/>
            </a:pPr>
            <a:endParaRPr lang="pt-PT"/>
          </a:p>
        </p:txBody>
      </p:sp>
      <p:sp>
        <p:nvSpPr>
          <p:cNvPr id="9" name="Slide Number Placeholder 22"/>
          <p:cNvSpPr>
            <a:spLocks noGrp="1"/>
          </p:cNvSpPr>
          <p:nvPr>
            <p:ph type="sldNum" sz="quarter" idx="12"/>
          </p:nvPr>
        </p:nvSpPr>
        <p:spPr/>
        <p:txBody>
          <a:bodyPr/>
          <a:lstStyle>
            <a:lvl1pPr>
              <a:defRPr/>
            </a:lvl1pPr>
          </a:lstStyle>
          <a:p>
            <a:pPr>
              <a:defRPr/>
            </a:pPr>
            <a:fld id="{FCE62867-F388-4956-9B27-77411F36C58D}" type="slidenum">
              <a:rPr lang="pt-PT" altLang="pt-PT"/>
              <a:pPr>
                <a:defRPr/>
              </a:pPr>
              <a:t>‹#›</a:t>
            </a:fld>
            <a:endParaRPr lang="pt-PT" altLang="pt-PT"/>
          </a:p>
        </p:txBody>
      </p:sp>
    </p:spTree>
    <p:extLst>
      <p:ext uri="{BB962C8B-B14F-4D97-AF65-F5344CB8AC3E}">
        <p14:creationId xmlns:p14="http://schemas.microsoft.com/office/powerpoint/2010/main" val="2942658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4C839744-9202-49C4-B37B-E795F06158AA}" type="datetime1">
              <a:rPr lang="pt-PT"/>
              <a:pPr>
                <a:defRPr/>
              </a:pPr>
              <a:t>10-12-2018</a:t>
            </a:fld>
            <a:endParaRPr lang="pt-PT"/>
          </a:p>
        </p:txBody>
      </p:sp>
      <p:sp>
        <p:nvSpPr>
          <p:cNvPr id="4" name="Footer Placeholder 2"/>
          <p:cNvSpPr>
            <a:spLocks noGrp="1"/>
          </p:cNvSpPr>
          <p:nvPr>
            <p:ph type="ftr" sz="quarter" idx="11"/>
          </p:nvPr>
        </p:nvSpPr>
        <p:spPr/>
        <p:txBody>
          <a:bodyPr/>
          <a:lstStyle>
            <a:lvl1pPr>
              <a:defRPr/>
            </a:lvl1pPr>
          </a:lstStyle>
          <a:p>
            <a:pPr>
              <a:defRPr/>
            </a:pPr>
            <a:endParaRPr lang="pt-PT"/>
          </a:p>
        </p:txBody>
      </p:sp>
      <p:sp>
        <p:nvSpPr>
          <p:cNvPr id="5" name="Slide Number Placeholder 22"/>
          <p:cNvSpPr>
            <a:spLocks noGrp="1"/>
          </p:cNvSpPr>
          <p:nvPr>
            <p:ph type="sldNum" sz="quarter" idx="12"/>
          </p:nvPr>
        </p:nvSpPr>
        <p:spPr/>
        <p:txBody>
          <a:bodyPr/>
          <a:lstStyle>
            <a:lvl1pPr>
              <a:defRPr/>
            </a:lvl1pPr>
          </a:lstStyle>
          <a:p>
            <a:pPr>
              <a:defRPr/>
            </a:pPr>
            <a:fld id="{AD36E18D-B2CF-4DB1-93C0-E9D80B5156D1}" type="slidenum">
              <a:rPr lang="pt-PT" altLang="pt-PT"/>
              <a:pPr>
                <a:defRPr/>
              </a:pPr>
              <a:t>‹#›</a:t>
            </a:fld>
            <a:endParaRPr lang="pt-PT" altLang="pt-PT"/>
          </a:p>
        </p:txBody>
      </p:sp>
    </p:spTree>
    <p:extLst>
      <p:ext uri="{BB962C8B-B14F-4D97-AF65-F5344CB8AC3E}">
        <p14:creationId xmlns:p14="http://schemas.microsoft.com/office/powerpoint/2010/main" val="3446897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69073E23-1D77-4E81-B83F-E33DE6008328}" type="datetime1">
              <a:rPr lang="pt-PT"/>
              <a:pPr>
                <a:defRPr/>
              </a:pPr>
              <a:t>10-12-2018</a:t>
            </a:fld>
            <a:endParaRPr lang="pt-PT"/>
          </a:p>
        </p:txBody>
      </p:sp>
      <p:sp>
        <p:nvSpPr>
          <p:cNvPr id="3" name="Footer Placeholder 2"/>
          <p:cNvSpPr>
            <a:spLocks noGrp="1"/>
          </p:cNvSpPr>
          <p:nvPr>
            <p:ph type="ftr" sz="quarter" idx="11"/>
          </p:nvPr>
        </p:nvSpPr>
        <p:spPr/>
        <p:txBody>
          <a:bodyPr/>
          <a:lstStyle>
            <a:lvl1pPr>
              <a:defRPr/>
            </a:lvl1pPr>
          </a:lstStyle>
          <a:p>
            <a:pPr>
              <a:defRPr/>
            </a:pPr>
            <a:endParaRPr lang="pt-PT"/>
          </a:p>
        </p:txBody>
      </p:sp>
      <p:sp>
        <p:nvSpPr>
          <p:cNvPr id="4" name="Slide Number Placeholder 22"/>
          <p:cNvSpPr>
            <a:spLocks noGrp="1"/>
          </p:cNvSpPr>
          <p:nvPr>
            <p:ph type="sldNum" sz="quarter" idx="12"/>
          </p:nvPr>
        </p:nvSpPr>
        <p:spPr/>
        <p:txBody>
          <a:bodyPr/>
          <a:lstStyle>
            <a:lvl1pPr>
              <a:defRPr/>
            </a:lvl1pPr>
          </a:lstStyle>
          <a:p>
            <a:pPr>
              <a:defRPr/>
            </a:pPr>
            <a:fld id="{42DEF929-24EB-4450-8912-1D0541AD3931}" type="slidenum">
              <a:rPr lang="pt-PT" altLang="pt-PT"/>
              <a:pPr>
                <a:defRPr/>
              </a:pPr>
              <a:t>‹#›</a:t>
            </a:fld>
            <a:endParaRPr lang="pt-PT" altLang="pt-PT"/>
          </a:p>
        </p:txBody>
      </p:sp>
    </p:spTree>
    <p:extLst>
      <p:ext uri="{BB962C8B-B14F-4D97-AF65-F5344CB8AC3E}">
        <p14:creationId xmlns:p14="http://schemas.microsoft.com/office/powerpoint/2010/main" val="3057515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57679CBE-7ED4-476C-B6A2-B82F0BD15D20}" type="datetime1">
              <a:rPr lang="pt-PT"/>
              <a:pPr>
                <a:defRPr/>
              </a:pPr>
              <a:t>10-12-2018</a:t>
            </a:fld>
            <a:endParaRPr lang="pt-PT"/>
          </a:p>
        </p:txBody>
      </p:sp>
      <p:sp>
        <p:nvSpPr>
          <p:cNvPr id="8" name="Footer Placeholder 5"/>
          <p:cNvSpPr>
            <a:spLocks noGrp="1"/>
          </p:cNvSpPr>
          <p:nvPr>
            <p:ph type="ftr" sz="quarter" idx="11"/>
          </p:nvPr>
        </p:nvSpPr>
        <p:spPr/>
        <p:txBody>
          <a:bodyPr/>
          <a:lstStyle>
            <a:lvl1pPr>
              <a:defRPr/>
            </a:lvl1pPr>
          </a:lstStyle>
          <a:p>
            <a:pPr>
              <a:defRPr/>
            </a:pPr>
            <a:endParaRPr lang="pt-PT"/>
          </a:p>
        </p:txBody>
      </p:sp>
      <p:sp>
        <p:nvSpPr>
          <p:cNvPr id="9" name="Slide Number Placeholder 6"/>
          <p:cNvSpPr>
            <a:spLocks noGrp="1"/>
          </p:cNvSpPr>
          <p:nvPr>
            <p:ph type="sldNum" sz="quarter" idx="12"/>
          </p:nvPr>
        </p:nvSpPr>
        <p:spPr/>
        <p:txBody>
          <a:bodyPr/>
          <a:lstStyle>
            <a:lvl1pPr>
              <a:defRPr/>
            </a:lvl1pPr>
          </a:lstStyle>
          <a:p>
            <a:pPr>
              <a:defRPr/>
            </a:pPr>
            <a:fld id="{B346E7BB-FD63-443D-9497-6B66D60D34AE}" type="slidenum">
              <a:rPr lang="pt-PT" altLang="pt-PT"/>
              <a:pPr>
                <a:defRPr/>
              </a:pPr>
              <a:t>‹#›</a:t>
            </a:fld>
            <a:endParaRPr lang="pt-PT" altLang="pt-PT"/>
          </a:p>
        </p:txBody>
      </p:sp>
    </p:spTree>
    <p:extLst>
      <p:ext uri="{BB962C8B-B14F-4D97-AF65-F5344CB8AC3E}">
        <p14:creationId xmlns:p14="http://schemas.microsoft.com/office/powerpoint/2010/main" val="1907343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9" y="66676"/>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6894FF5E-6FC4-49A0-B5F7-1113988967C6}" type="datetime1">
              <a:rPr lang="pt-PT"/>
              <a:pPr>
                <a:defRPr/>
              </a:pPr>
              <a:t>10-12-2018</a:t>
            </a:fld>
            <a:endParaRPr lang="pt-PT"/>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pt-PT"/>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0FB63E28-1675-425E-964E-AE0752102024}" type="slidenum">
              <a:rPr lang="pt-PT" altLang="pt-PT"/>
              <a:pPr>
                <a:defRPr/>
              </a:pPr>
              <a:t>‹#›</a:t>
            </a:fld>
            <a:endParaRPr lang="pt-PT" altLang="pt-PT"/>
          </a:p>
        </p:txBody>
      </p:sp>
    </p:spTree>
    <p:extLst>
      <p:ext uri="{BB962C8B-B14F-4D97-AF65-F5344CB8AC3E}">
        <p14:creationId xmlns:p14="http://schemas.microsoft.com/office/powerpoint/2010/main" val="37397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pt-PT"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t-PT" smtClean="0"/>
              <a:t>Click to edit Master text styles</a:t>
            </a:r>
          </a:p>
          <a:p>
            <a:pPr lvl="1"/>
            <a:r>
              <a:rPr lang="en-US" altLang="pt-PT" smtClean="0"/>
              <a:t>Second level</a:t>
            </a:r>
          </a:p>
          <a:p>
            <a:pPr lvl="2"/>
            <a:r>
              <a:rPr lang="en-US" altLang="pt-PT" smtClean="0"/>
              <a:t>Third level</a:t>
            </a:r>
          </a:p>
          <a:p>
            <a:pPr lvl="3"/>
            <a:r>
              <a:rPr lang="en-US" altLang="pt-PT" smtClean="0"/>
              <a:t>Fourth level</a:t>
            </a:r>
          </a:p>
          <a:p>
            <a:pPr lvl="4"/>
            <a:r>
              <a:rPr lang="en-US" altLang="pt-PT"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defRPr>
            </a:lvl1pPr>
          </a:lstStyle>
          <a:p>
            <a:pPr>
              <a:defRPr/>
            </a:pPr>
            <a:fld id="{4927BD27-032C-47D1-AD3B-27231CB895E9}" type="datetime1">
              <a:rPr lang="pt-PT"/>
              <a:pPr>
                <a:defRPr/>
              </a:pPr>
              <a:t>10-12-2018</a:t>
            </a:fld>
            <a:endParaRPr lang="pt-PT"/>
          </a:p>
        </p:txBody>
      </p:sp>
      <p:sp>
        <p:nvSpPr>
          <p:cNvPr id="3" name="Footer Placeholder 2"/>
          <p:cNvSpPr>
            <a:spLocks noGrp="1"/>
          </p:cNvSpPr>
          <p:nvPr>
            <p:ph type="ftr" sz="quarter" idx="3"/>
          </p:nvPr>
        </p:nvSpPr>
        <p:spPr>
          <a:xfrm>
            <a:off x="914400" y="6172200"/>
            <a:ext cx="3962400" cy="457200"/>
          </a:xfrm>
          <a:prstGeom prst="rect">
            <a:avLst/>
          </a:prstGeom>
        </p:spPr>
        <p:txBody>
          <a:bodyPr vert="horz" wrap="square" lIns="91440" tIns="45720" rIns="91440" bIns="45720" numCol="1" anchor="ctr" anchorCtr="0" compatLnSpc="1">
            <a:prstTxWarp prst="textNoShape">
              <a:avLst/>
            </a:prstTxWarp>
          </a:bodyPr>
          <a:lstStyle>
            <a:lvl1pPr eaLnBrk="1" hangingPunct="1">
              <a:defRPr sz="1400">
                <a:solidFill>
                  <a:schemeClr val="tx2"/>
                </a:solidFill>
                <a:latin typeface="Perpetua" pitchFamily="18" charset="0"/>
              </a:defRPr>
            </a:lvl1pPr>
          </a:lstStyle>
          <a:p>
            <a:pPr>
              <a:defRPr/>
            </a:pPr>
            <a:endParaRPr lang="pt-PT"/>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496F363C-CCFD-4396-88BE-00D648F0AC28}" type="slidenum">
              <a:rPr lang="pt-PT" altLang="pt-PT"/>
              <a:pPr>
                <a:defRPr/>
              </a:pPr>
              <a:t>‹#›</a:t>
            </a:fld>
            <a:endParaRPr lang="pt-PT" altLang="pt-PT"/>
          </a:p>
        </p:txBody>
      </p:sp>
    </p:spTree>
  </p:cSld>
  <p:clrMap bg1="lt1" tx1="dk1" bg2="lt2" tx2="dk2" accent1="accent1" accent2="accent2" accent3="accent3" accent4="accent4" accent5="accent5" accent6="accent6" hlink="hlink" folHlink="folHlink"/>
  <p:sldLayoutIdLst>
    <p:sldLayoutId id="2147483866" r:id="rId1"/>
    <p:sldLayoutId id="2147483858" r:id="rId2"/>
    <p:sldLayoutId id="2147483867" r:id="rId3"/>
    <p:sldLayoutId id="2147483859" r:id="rId4"/>
    <p:sldLayoutId id="2147483860" r:id="rId5"/>
    <p:sldLayoutId id="2147483861" r:id="rId6"/>
    <p:sldLayoutId id="2147483862" r:id="rId7"/>
    <p:sldLayoutId id="2147483868" r:id="rId8"/>
    <p:sldLayoutId id="2147483869" r:id="rId9"/>
    <p:sldLayoutId id="2147483863" r:id="rId10"/>
    <p:sldLayoutId id="2147483864" r:id="rId11"/>
    <p:sldLayoutId id="2147483865" r:id="rId12"/>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anose="05020102010507070707"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anose="05020102010507070707"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BACDD4"/>
        </a:buClr>
        <a:buSzPct val="8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8D89A4"/>
        </a:buClr>
        <a:buSzPct val="80000"/>
        <a:buFont typeface="Wingdings 2" panose="05020102010507070707"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8D89A4"/>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ubtitle 2"/>
          <p:cNvSpPr>
            <a:spLocks noGrp="1"/>
          </p:cNvSpPr>
          <p:nvPr>
            <p:ph type="subTitle" idx="1"/>
          </p:nvPr>
        </p:nvSpPr>
        <p:spPr>
          <a:xfrm>
            <a:off x="2014537" y="3573016"/>
            <a:ext cx="5114925" cy="1531937"/>
          </a:xfrm>
        </p:spPr>
        <p:txBody>
          <a:bodyPr/>
          <a:lstStyle/>
          <a:p>
            <a:pPr eaLnBrk="1" hangingPunct="1"/>
            <a:r>
              <a:rPr lang="pt-PT" altLang="pt-PT" sz="3200" dirty="0" smtClean="0">
                <a:solidFill>
                  <a:schemeClr val="tx1"/>
                </a:solidFill>
              </a:rPr>
              <a:t>11th </a:t>
            </a:r>
            <a:r>
              <a:rPr lang="pt-PT" altLang="pt-PT" sz="3200" dirty="0" err="1" smtClean="0">
                <a:solidFill>
                  <a:schemeClr val="tx1"/>
                </a:solidFill>
              </a:rPr>
              <a:t>December</a:t>
            </a:r>
            <a:r>
              <a:rPr lang="pt-PT" altLang="pt-PT" sz="3200" dirty="0" smtClean="0">
                <a:solidFill>
                  <a:schemeClr val="tx1"/>
                </a:solidFill>
              </a:rPr>
              <a:t> </a:t>
            </a:r>
            <a:r>
              <a:rPr lang="pt-PT" altLang="pt-PT" sz="3200" dirty="0" smtClean="0">
                <a:solidFill>
                  <a:schemeClr val="tx1"/>
                </a:solidFill>
              </a:rPr>
              <a:t>2018</a:t>
            </a:r>
            <a:endParaRPr lang="pt-PT" altLang="pt-PT" sz="3200" dirty="0" smtClean="0">
              <a:solidFill>
                <a:schemeClr val="tx1"/>
              </a:solidFill>
            </a:endParaRPr>
          </a:p>
        </p:txBody>
      </p:sp>
      <p:sp>
        <p:nvSpPr>
          <p:cNvPr id="8195" name="Title 1"/>
          <p:cNvSpPr>
            <a:spLocks noGrp="1"/>
          </p:cNvSpPr>
          <p:nvPr>
            <p:ph type="ctrTitle"/>
          </p:nvPr>
        </p:nvSpPr>
        <p:spPr>
          <a:xfrm>
            <a:off x="457200" y="1506538"/>
            <a:ext cx="8229600" cy="1470025"/>
          </a:xfrm>
        </p:spPr>
        <p:txBody>
          <a:bodyPr/>
          <a:lstStyle/>
          <a:p>
            <a:pPr eaLnBrk="1" hangingPunct="1"/>
            <a:r>
              <a:rPr lang="pt-PT" altLang="pt-PT" dirty="0" smtClean="0"/>
              <a:t>13th </a:t>
            </a:r>
            <a:r>
              <a:rPr lang="pt-PT" altLang="pt-PT" dirty="0" err="1" smtClean="0"/>
              <a:t>Session</a:t>
            </a:r>
            <a:endParaRPr lang="pt-PT" altLang="pt-PT" dirty="0" smtClean="0"/>
          </a:p>
        </p:txBody>
      </p:sp>
      <p:sp>
        <p:nvSpPr>
          <p:cNvPr id="6148" name="Slide Number Placeholder 3"/>
          <p:cNvSpPr>
            <a:spLocks noGrp="1"/>
          </p:cNvSpPr>
          <p:nvPr>
            <p:ph type="sldNum" sz="quarter" idx="11"/>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26AD2492-F39D-4E7D-B649-916F79D02A16}" type="slidenum">
              <a:rPr lang="pt-PT" altLang="pt-PT">
                <a:solidFill>
                  <a:srgbClr val="FFFFFF"/>
                </a:solidFill>
                <a:latin typeface="Trebuchet MS" panose="020B0603020202020204" pitchFamily="34" charset="0"/>
              </a:rPr>
              <a:pPr eaLnBrk="1" hangingPunct="1">
                <a:defRPr/>
              </a:pPr>
              <a:t>1</a:t>
            </a:fld>
            <a:endParaRPr lang="pt-PT" altLang="pt-PT">
              <a:solidFill>
                <a:srgbClr val="FFFFFF"/>
              </a:solidFill>
              <a:latin typeface="Trebuchet MS" panose="020B0603020202020204" pitchFamily="34" charset="0"/>
            </a:endParaRPr>
          </a:p>
        </p:txBody>
      </p:sp>
      <p:sp>
        <p:nvSpPr>
          <p:cNvPr id="8197" name="Footer Placeholder 16"/>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spcBef>
                <a:spcPts val="375"/>
              </a:spcBef>
              <a:buClr>
                <a:srgbClr val="BACDD4"/>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spcBef>
                <a:spcPts val="375"/>
              </a:spcBef>
              <a:buClr>
                <a:srgbClr val="8D89A4"/>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spcBef>
                <a:spcPts val="375"/>
              </a:spcBef>
              <a:buClr>
                <a:srgbClr val="8D89A4"/>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8D89A4"/>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8D89A4"/>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8D89A4"/>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8D89A4"/>
              </a:buClr>
              <a:buChar char="o"/>
              <a:defRPr sz="2000">
                <a:solidFill>
                  <a:schemeClr val="tx1"/>
                </a:solidFill>
                <a:latin typeface="Perpetua" panose="02020502060401020303" pitchFamily="18" charset="0"/>
              </a:defRPr>
            </a:lvl9pPr>
          </a:lstStyle>
          <a:p>
            <a:pPr>
              <a:spcBef>
                <a:spcPct val="0"/>
              </a:spcBef>
              <a:buClrTx/>
              <a:buSzTx/>
              <a:buFontTx/>
              <a:buNone/>
            </a:pPr>
            <a:r>
              <a:rPr lang="pt-PT" altLang="pt-PT" sz="1400" smtClean="0">
                <a:solidFill>
                  <a:schemeClr val="tx2"/>
                </a:solidFill>
              </a:rPr>
              <a:t>International Financial  Markets				                    Paula Albuquerque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Marcador de Posição de Conteúdo 2"/>
          <p:cNvSpPr>
            <a:spLocks noGrp="1"/>
          </p:cNvSpPr>
          <p:nvPr>
            <p:ph sz="quarter" idx="1"/>
          </p:nvPr>
        </p:nvSpPr>
        <p:spPr>
          <a:xfrm>
            <a:off x="914400" y="549275"/>
            <a:ext cx="7772400" cy="5470525"/>
          </a:xfrm>
        </p:spPr>
        <p:txBody>
          <a:bodyPr/>
          <a:lstStyle/>
          <a:p>
            <a:r>
              <a:rPr lang="fr-FR" altLang="pt-PT" smtClean="0"/>
              <a:t>Expansion of the Life-cycle model</a:t>
            </a:r>
          </a:p>
          <a:p>
            <a:pPr lvl="1"/>
            <a:r>
              <a:rPr lang="fr-FR" altLang="pt-PT" smtClean="0"/>
              <a:t>uncertainty with respect to future income</a:t>
            </a:r>
          </a:p>
          <a:p>
            <a:pPr lvl="1"/>
            <a:r>
              <a:rPr lang="fr-FR" altLang="pt-PT" smtClean="0"/>
              <a:t>Bequests</a:t>
            </a:r>
          </a:p>
          <a:p>
            <a:pPr lvl="4"/>
            <a:endParaRPr lang="fr-FR" altLang="pt-PT" smtClean="0"/>
          </a:p>
        </p:txBody>
      </p:sp>
      <p:sp>
        <p:nvSpPr>
          <p:cNvPr id="4" name="Marcador de Posição do Número do Diapositivo 3"/>
          <p:cNvSpPr>
            <a:spLocks noGrp="1"/>
          </p:cNvSpPr>
          <p:nvPr>
            <p:ph type="sldNum" sz="quarter" idx="12"/>
          </p:nvPr>
        </p:nvSpPr>
        <p:spPr/>
        <p:txBody>
          <a:bodyPr/>
          <a:lstStyle/>
          <a:p>
            <a:pPr>
              <a:defRPr/>
            </a:pPr>
            <a:fld id="{E4253DE5-BF55-4F1A-9CB2-E91EF97C882F}" type="slidenum">
              <a:rPr lang="pt-PT" altLang="pt-PT" smtClean="0"/>
              <a:pPr>
                <a:defRPr/>
              </a:pPr>
              <a:t>10</a:t>
            </a:fld>
            <a:endParaRPr lang="pt-PT" altLang="pt-P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320675"/>
            <a:ext cx="7239000" cy="822325"/>
          </a:xfrm>
        </p:spPr>
        <p:txBody>
          <a:bodyPr/>
          <a:lstStyle/>
          <a:p>
            <a:pPr eaLnBrk="1" hangingPunct="1"/>
            <a:r>
              <a:rPr lang="pt-PT" altLang="pt-PT" sz="2800" smtClean="0"/>
              <a:t>Public savings</a:t>
            </a:r>
          </a:p>
        </p:txBody>
      </p:sp>
      <p:sp>
        <p:nvSpPr>
          <p:cNvPr id="24579" name="Content Placeholder 2"/>
          <p:cNvSpPr>
            <a:spLocks noGrp="1"/>
          </p:cNvSpPr>
          <p:nvPr>
            <p:ph sz="quarter" idx="1"/>
          </p:nvPr>
        </p:nvSpPr>
        <p:spPr>
          <a:xfrm>
            <a:off x="457200" y="1500188"/>
            <a:ext cx="7239000" cy="4956175"/>
          </a:xfrm>
        </p:spPr>
        <p:txBody>
          <a:bodyPr/>
          <a:lstStyle/>
          <a:p>
            <a:pPr eaLnBrk="1" hangingPunct="1"/>
            <a:r>
              <a:rPr lang="pt-PT" altLang="pt-PT" smtClean="0"/>
              <a:t>Decrease in public savings because of the growth of expenditures with  pensions and with health and care  (</a:t>
            </a:r>
            <a:r>
              <a:rPr lang="pt-PT" altLang="pt-PT" sz="2200" smtClean="0"/>
              <a:t>although there is a decrease in the expenditure with education</a:t>
            </a:r>
            <a:r>
              <a:rPr lang="pt-PT" altLang="pt-PT" smtClean="0"/>
              <a:t>).</a:t>
            </a:r>
          </a:p>
          <a:p>
            <a:pPr eaLnBrk="1" hangingPunct="1"/>
            <a:endParaRPr lang="pt-PT" altLang="pt-PT" smtClean="0"/>
          </a:p>
          <a:p>
            <a:pPr eaLnBrk="1" hangingPunct="1"/>
            <a:endParaRPr lang="pt-PT" altLang="pt-PT" smtClean="0"/>
          </a:p>
        </p:txBody>
      </p:sp>
      <p:sp>
        <p:nvSpPr>
          <p:cNvPr id="10244"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9E632724-B080-4EBB-9725-1B62AB3649C3}" type="slidenum">
              <a:rPr lang="pt-PT" altLang="pt-PT">
                <a:solidFill>
                  <a:schemeClr val="tx2"/>
                </a:solidFill>
                <a:latin typeface="Trebuchet MS" panose="020B0603020202020204" pitchFamily="34" charset="0"/>
              </a:rPr>
              <a:pPr eaLnBrk="1" hangingPunct="1">
                <a:defRPr/>
              </a:pPr>
              <a:t>11</a:t>
            </a:fld>
            <a:endParaRPr lang="pt-PT" altLang="pt-PT">
              <a:solidFill>
                <a:schemeClr val="tx2"/>
              </a:solidFill>
              <a:latin typeface="Trebuchet MS" panose="020B0603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320675"/>
            <a:ext cx="7239000" cy="608013"/>
          </a:xfrm>
        </p:spPr>
        <p:txBody>
          <a:bodyPr/>
          <a:lstStyle/>
          <a:p>
            <a:pPr eaLnBrk="1" hangingPunct="1"/>
            <a:r>
              <a:rPr lang="pt-PT" altLang="pt-PT" sz="2800" smtClean="0"/>
              <a:t>Investment</a:t>
            </a:r>
          </a:p>
        </p:txBody>
      </p:sp>
      <p:sp>
        <p:nvSpPr>
          <p:cNvPr id="3" name="Content Placeholder 2"/>
          <p:cNvSpPr>
            <a:spLocks noGrp="1"/>
          </p:cNvSpPr>
          <p:nvPr>
            <p:ph sz="quarter" idx="1"/>
          </p:nvPr>
        </p:nvSpPr>
        <p:spPr>
          <a:xfrm>
            <a:off x="457200" y="1071563"/>
            <a:ext cx="7239000" cy="5384800"/>
          </a:xfrm>
        </p:spPr>
        <p:txBody>
          <a:bodyPr>
            <a:normAutofit lnSpcReduction="10000"/>
          </a:bodyPr>
          <a:lstStyle/>
          <a:p>
            <a:pPr marL="274320" indent="-274320" eaLnBrk="1" fontAlgn="auto" hangingPunct="1">
              <a:spcAft>
                <a:spcPts val="0"/>
              </a:spcAft>
              <a:buFont typeface="Wingdings 2"/>
              <a:buChar char=""/>
              <a:defRPr/>
            </a:pPr>
            <a:r>
              <a:rPr lang="pt-PT" dirty="0" err="1" smtClean="0"/>
              <a:t>Slower</a:t>
            </a:r>
            <a:r>
              <a:rPr lang="pt-PT" dirty="0" smtClean="0"/>
              <a:t> </a:t>
            </a:r>
            <a:r>
              <a:rPr lang="pt-PT" dirty="0" err="1" smtClean="0"/>
              <a:t>labour</a:t>
            </a:r>
            <a:r>
              <a:rPr lang="pt-PT" dirty="0" smtClean="0"/>
              <a:t> force </a:t>
            </a:r>
            <a:r>
              <a:rPr lang="pt-PT" dirty="0" err="1" smtClean="0"/>
              <a:t>growth</a:t>
            </a:r>
            <a:r>
              <a:rPr lang="en-GB" dirty="0" smtClean="0">
                <a:sym typeface="Wingdings"/>
              </a:rPr>
              <a:t></a:t>
            </a:r>
            <a:r>
              <a:rPr lang="pt-PT" dirty="0" smtClean="0"/>
              <a:t> </a:t>
            </a:r>
            <a:r>
              <a:rPr lang="pt-PT" dirty="0" err="1" smtClean="0"/>
              <a:t>lower</a:t>
            </a:r>
            <a:r>
              <a:rPr lang="pt-PT" dirty="0" smtClean="0"/>
              <a:t> </a:t>
            </a:r>
            <a:r>
              <a:rPr lang="pt-PT" dirty="0" err="1" smtClean="0"/>
              <a:t>economic</a:t>
            </a:r>
            <a:r>
              <a:rPr lang="pt-PT" dirty="0" smtClean="0"/>
              <a:t> </a:t>
            </a:r>
            <a:r>
              <a:rPr lang="pt-PT" dirty="0" err="1" smtClean="0"/>
              <a:t>growth</a:t>
            </a:r>
            <a:r>
              <a:rPr lang="pt-PT" dirty="0" smtClean="0"/>
              <a:t> </a:t>
            </a:r>
            <a:r>
              <a:rPr lang="pt-PT" dirty="0" err="1" smtClean="0"/>
              <a:t>potential</a:t>
            </a:r>
            <a:r>
              <a:rPr lang="pt-PT" dirty="0" smtClean="0"/>
              <a:t> </a:t>
            </a:r>
            <a:r>
              <a:rPr lang="en-GB" dirty="0" smtClean="0">
                <a:sym typeface="Wingdings"/>
              </a:rPr>
              <a:t></a:t>
            </a:r>
            <a:r>
              <a:rPr lang="en-GB" dirty="0" smtClean="0"/>
              <a:t> </a:t>
            </a:r>
            <a:r>
              <a:rPr lang="pt-PT" dirty="0" err="1" smtClean="0"/>
              <a:t>lower</a:t>
            </a:r>
            <a:r>
              <a:rPr lang="pt-PT" dirty="0" smtClean="0"/>
              <a:t> </a:t>
            </a:r>
            <a:r>
              <a:rPr lang="pt-PT" dirty="0" err="1" smtClean="0"/>
              <a:t>need</a:t>
            </a:r>
            <a:r>
              <a:rPr lang="pt-PT" dirty="0" smtClean="0"/>
              <a:t> for </a:t>
            </a:r>
            <a:r>
              <a:rPr lang="pt-PT" dirty="0" err="1" smtClean="0"/>
              <a:t>Investment</a:t>
            </a:r>
            <a:r>
              <a:rPr lang="pt-PT" dirty="0" smtClean="0"/>
              <a:t>, </a:t>
            </a:r>
            <a:r>
              <a:rPr lang="pt-PT" i="1" dirty="0" smtClean="0"/>
              <a:t>for </a:t>
            </a:r>
            <a:r>
              <a:rPr lang="pt-PT" i="1" dirty="0" err="1" smtClean="0"/>
              <a:t>the</a:t>
            </a:r>
            <a:r>
              <a:rPr lang="pt-PT" i="1" dirty="0" smtClean="0"/>
              <a:t> </a:t>
            </a:r>
            <a:r>
              <a:rPr lang="pt-PT" i="1" dirty="0" err="1" smtClean="0"/>
              <a:t>same</a:t>
            </a:r>
            <a:r>
              <a:rPr lang="pt-PT" i="1" dirty="0" smtClean="0"/>
              <a:t> capital to </a:t>
            </a:r>
            <a:r>
              <a:rPr lang="pt-PT" i="1" dirty="0" err="1" smtClean="0"/>
              <a:t>labour</a:t>
            </a:r>
            <a:r>
              <a:rPr lang="pt-PT" i="1" dirty="0" smtClean="0"/>
              <a:t> ratio</a:t>
            </a:r>
            <a:r>
              <a:rPr lang="pt-PT" dirty="0" smtClean="0"/>
              <a:t>. </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If technical progress is independent of population growth, the decrease in </a:t>
            </a:r>
            <a:r>
              <a:rPr lang="en-US" dirty="0" err="1" smtClean="0">
                <a:solidFill>
                  <a:schemeClr val="tx1">
                    <a:tint val="85000"/>
                  </a:schemeClr>
                </a:solidFill>
              </a:rPr>
              <a:t>labour</a:t>
            </a:r>
            <a:r>
              <a:rPr lang="en-US" dirty="0" smtClean="0">
                <a:solidFill>
                  <a:schemeClr val="tx1">
                    <a:tint val="85000"/>
                  </a:schemeClr>
                </a:solidFill>
              </a:rPr>
              <a:t> force growth reduces the growth of  potential output and, correspondingly, the demand for investment.</a:t>
            </a:r>
          </a:p>
          <a:p>
            <a:pPr marL="521208" lvl="1" eaLnBrk="1" fontAlgn="auto" hangingPunct="1">
              <a:spcBef>
                <a:spcPts val="1200"/>
              </a:spcBef>
              <a:spcAft>
                <a:spcPts val="0"/>
              </a:spcAft>
              <a:buClr>
                <a:schemeClr val="accent4"/>
              </a:buClr>
              <a:buFont typeface="Wingdings 2"/>
              <a:buChar char=""/>
              <a:defRPr/>
            </a:pPr>
            <a:r>
              <a:rPr lang="en-US" dirty="0" smtClean="0">
                <a:solidFill>
                  <a:schemeClr val="tx1">
                    <a:tint val="85000"/>
                  </a:schemeClr>
                </a:solidFill>
              </a:rPr>
              <a:t>Scarcity of </a:t>
            </a:r>
            <a:r>
              <a:rPr lang="en-US" dirty="0" err="1" smtClean="0">
                <a:solidFill>
                  <a:schemeClr val="tx1">
                    <a:tint val="85000"/>
                  </a:schemeClr>
                </a:solidFill>
              </a:rPr>
              <a:t>labour</a:t>
            </a:r>
            <a:r>
              <a:rPr lang="en-US" dirty="0" smtClean="0">
                <a:solidFill>
                  <a:schemeClr val="tx1">
                    <a:tint val="85000"/>
                  </a:schemeClr>
                </a:solidFill>
              </a:rPr>
              <a:t> may stimulate innovation and  progress.</a:t>
            </a:r>
            <a:endParaRPr lang="pt-PT" dirty="0" smtClean="0">
              <a:solidFill>
                <a:schemeClr val="tx1">
                  <a:tint val="85000"/>
                </a:schemeClr>
              </a:solidFill>
            </a:endParaRPr>
          </a:p>
          <a:p>
            <a:pPr marL="274320" indent="-274320" eaLnBrk="1" fontAlgn="auto" hangingPunct="1">
              <a:spcBef>
                <a:spcPts val="1200"/>
              </a:spcBef>
              <a:spcAft>
                <a:spcPts val="0"/>
              </a:spcAft>
              <a:buFont typeface="Wingdings 2"/>
              <a:buChar char=""/>
              <a:defRPr/>
            </a:pPr>
            <a:endParaRPr lang="pt-PT" dirty="0" smtClean="0"/>
          </a:p>
          <a:p>
            <a:pPr>
              <a:defRPr/>
            </a:pPr>
            <a:r>
              <a:rPr lang="fr-FR" dirty="0" err="1" smtClean="0"/>
              <a:t>Empirical</a:t>
            </a:r>
            <a:r>
              <a:rPr lang="fr-FR" dirty="0" smtClean="0"/>
              <a:t> </a:t>
            </a:r>
            <a:r>
              <a:rPr lang="fr-FR" dirty="0" err="1" smtClean="0"/>
              <a:t>research</a:t>
            </a:r>
            <a:r>
              <a:rPr lang="fr-FR" dirty="0" smtClean="0"/>
              <a:t> </a:t>
            </a:r>
          </a:p>
          <a:p>
            <a:pPr lvl="1">
              <a:defRPr/>
            </a:pPr>
            <a:r>
              <a:rPr lang="fr-FR" dirty="0" smtClean="0"/>
              <a:t>Higgins 1998: </a:t>
            </a:r>
            <a:r>
              <a:rPr lang="fr-FR" dirty="0" err="1" smtClean="0"/>
              <a:t>humped-shaped</a:t>
            </a:r>
            <a:r>
              <a:rPr lang="fr-FR" dirty="0" smtClean="0"/>
              <a:t> pattern of the </a:t>
            </a:r>
            <a:r>
              <a:rPr lang="fr-FR" dirty="0" err="1" smtClean="0"/>
              <a:t>effects</a:t>
            </a:r>
            <a:r>
              <a:rPr lang="fr-FR" dirty="0" smtClean="0"/>
              <a:t> of the </a:t>
            </a:r>
            <a:r>
              <a:rPr lang="fr-FR" dirty="0" err="1" smtClean="0"/>
              <a:t>age</a:t>
            </a:r>
            <a:r>
              <a:rPr lang="fr-FR" dirty="0" smtClean="0"/>
              <a:t> structure on the </a:t>
            </a:r>
            <a:r>
              <a:rPr lang="fr-FR" dirty="0" err="1" smtClean="0"/>
              <a:t>share</a:t>
            </a:r>
            <a:r>
              <a:rPr lang="fr-FR" dirty="0" smtClean="0"/>
              <a:t> of </a:t>
            </a:r>
            <a:r>
              <a:rPr lang="fr-FR" dirty="0" err="1" smtClean="0"/>
              <a:t>investment</a:t>
            </a:r>
            <a:r>
              <a:rPr lang="fr-FR" dirty="0" smtClean="0"/>
              <a:t> on GDP, </a:t>
            </a:r>
            <a:r>
              <a:rPr lang="fr-FR" dirty="0" err="1" smtClean="0"/>
              <a:t>with</a:t>
            </a:r>
            <a:r>
              <a:rPr lang="fr-FR" dirty="0" smtClean="0"/>
              <a:t> the </a:t>
            </a:r>
            <a:r>
              <a:rPr lang="fr-FR" dirty="0" err="1" smtClean="0"/>
              <a:t>peak</a:t>
            </a:r>
            <a:r>
              <a:rPr lang="fr-FR" dirty="0" smtClean="0"/>
              <a:t> at 15-24. </a:t>
            </a:r>
          </a:p>
          <a:p>
            <a:pPr marL="274320" indent="-274320" eaLnBrk="1" fontAlgn="auto" hangingPunct="1">
              <a:spcBef>
                <a:spcPts val="1200"/>
              </a:spcBef>
              <a:spcAft>
                <a:spcPts val="0"/>
              </a:spcAft>
              <a:buFont typeface="Wingdings 2"/>
              <a:buChar char=""/>
              <a:defRPr/>
            </a:pPr>
            <a:endParaRPr lang="pt-PT" dirty="0"/>
          </a:p>
        </p:txBody>
      </p:sp>
      <p:sp>
        <p:nvSpPr>
          <p:cNvPr id="11268"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DDEA4BBF-6E7D-4B1A-95AC-229123F81918}" type="slidenum">
              <a:rPr lang="pt-PT" altLang="pt-PT">
                <a:solidFill>
                  <a:schemeClr val="tx2"/>
                </a:solidFill>
                <a:latin typeface="Trebuchet MS" panose="020B0603020202020204" pitchFamily="34" charset="0"/>
              </a:rPr>
              <a:pPr eaLnBrk="1" hangingPunct="1">
                <a:defRPr/>
              </a:pPr>
              <a:t>12</a:t>
            </a:fld>
            <a:endParaRPr lang="pt-PT" altLang="pt-PT">
              <a:solidFill>
                <a:schemeClr val="tx2"/>
              </a:solidFill>
              <a:latin typeface="Trebuchet MS" panose="020B0603020202020204" pitchFamily="34" charset="0"/>
            </a:endParaRPr>
          </a:p>
        </p:txBody>
      </p:sp>
      <p:cxnSp>
        <p:nvCxnSpPr>
          <p:cNvPr id="6" name="Straight Connector 5"/>
          <p:cNvCxnSpPr/>
          <p:nvPr/>
        </p:nvCxnSpPr>
        <p:spPr>
          <a:xfrm>
            <a:off x="642938" y="4286250"/>
            <a:ext cx="6643687"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Marcador de Posição de Conteúdo 2"/>
          <p:cNvSpPr>
            <a:spLocks noGrp="1"/>
          </p:cNvSpPr>
          <p:nvPr>
            <p:ph sz="quarter" idx="1"/>
          </p:nvPr>
        </p:nvSpPr>
        <p:spPr>
          <a:xfrm>
            <a:off x="603250" y="333375"/>
            <a:ext cx="8083550" cy="5686425"/>
          </a:xfrm>
        </p:spPr>
        <p:txBody>
          <a:bodyPr/>
          <a:lstStyle/>
          <a:p>
            <a:pPr eaLnBrk="1" hangingPunct="1">
              <a:buFont typeface="Wingdings 2" panose="05020102010507070707" pitchFamily="18" charset="2"/>
              <a:buNone/>
              <a:defRPr/>
            </a:pPr>
            <a:r>
              <a:rPr lang="pt-PT" altLang="pt-PT" b="1" dirty="0" err="1" smtClean="0"/>
              <a:t>What</a:t>
            </a:r>
            <a:r>
              <a:rPr lang="pt-PT" altLang="pt-PT" b="1" dirty="0" smtClean="0"/>
              <a:t> </a:t>
            </a:r>
            <a:r>
              <a:rPr lang="pt-PT" altLang="pt-PT" b="1" dirty="0" err="1" smtClean="0"/>
              <a:t>will</a:t>
            </a:r>
            <a:r>
              <a:rPr lang="pt-PT" altLang="pt-PT" b="1" dirty="0" smtClean="0"/>
              <a:t> </a:t>
            </a:r>
            <a:r>
              <a:rPr lang="pt-PT" altLang="pt-PT" b="1" dirty="0" err="1" smtClean="0"/>
              <a:t>reduce</a:t>
            </a:r>
            <a:r>
              <a:rPr lang="pt-PT" altLang="pt-PT" b="1" dirty="0" smtClean="0"/>
              <a:t> more: </a:t>
            </a:r>
            <a:r>
              <a:rPr lang="pt-PT" altLang="pt-PT" b="1" dirty="0" err="1" smtClean="0"/>
              <a:t>the</a:t>
            </a:r>
            <a:r>
              <a:rPr lang="pt-PT" altLang="pt-PT" b="1" dirty="0" smtClean="0"/>
              <a:t> </a:t>
            </a:r>
            <a:r>
              <a:rPr lang="pt-PT" altLang="pt-PT" b="1" dirty="0" err="1" smtClean="0"/>
              <a:t>demand</a:t>
            </a:r>
            <a:r>
              <a:rPr lang="pt-PT" altLang="pt-PT" b="1" dirty="0" smtClean="0"/>
              <a:t> for </a:t>
            </a:r>
            <a:r>
              <a:rPr lang="pt-PT" altLang="pt-PT" b="1" dirty="0" err="1" smtClean="0"/>
              <a:t>investment</a:t>
            </a:r>
            <a:r>
              <a:rPr lang="pt-PT" altLang="pt-PT" b="1" dirty="0" smtClean="0"/>
              <a:t> </a:t>
            </a:r>
            <a:r>
              <a:rPr lang="pt-PT" altLang="pt-PT" b="1" dirty="0" err="1" smtClean="0"/>
              <a:t>or</a:t>
            </a:r>
            <a:r>
              <a:rPr lang="pt-PT" altLang="pt-PT" b="1" dirty="0" smtClean="0"/>
              <a:t> </a:t>
            </a:r>
            <a:r>
              <a:rPr lang="pt-PT" altLang="pt-PT" b="1" dirty="0" err="1" smtClean="0"/>
              <a:t>savings</a:t>
            </a:r>
            <a:r>
              <a:rPr lang="pt-PT" altLang="pt-PT" dirty="0" smtClean="0"/>
              <a:t>?</a:t>
            </a:r>
          </a:p>
          <a:p>
            <a:pPr eaLnBrk="1" hangingPunct="1">
              <a:buFont typeface="Wingdings 2" panose="05020102010507070707" pitchFamily="18" charset="2"/>
              <a:buNone/>
              <a:defRPr/>
            </a:pPr>
            <a:r>
              <a:rPr lang="pt-PT" altLang="pt-PT" i="1" dirty="0" err="1" smtClean="0"/>
              <a:t>At</a:t>
            </a:r>
            <a:r>
              <a:rPr lang="pt-PT" altLang="pt-PT" i="1" dirty="0" smtClean="0"/>
              <a:t> </a:t>
            </a:r>
            <a:r>
              <a:rPr lang="pt-PT" altLang="pt-PT" i="1" dirty="0" err="1" smtClean="0"/>
              <a:t>present</a:t>
            </a:r>
            <a:r>
              <a:rPr lang="pt-PT" altLang="pt-PT" i="1" dirty="0" smtClean="0"/>
              <a:t>, </a:t>
            </a:r>
            <a:r>
              <a:rPr lang="pt-PT" altLang="pt-PT" i="1" dirty="0" err="1" smtClean="0"/>
              <a:t>the</a:t>
            </a:r>
            <a:r>
              <a:rPr lang="pt-PT" altLang="pt-PT" i="1" dirty="0" smtClean="0"/>
              <a:t> </a:t>
            </a:r>
            <a:r>
              <a:rPr lang="pt-PT" altLang="pt-PT" i="1" dirty="0" err="1" smtClean="0"/>
              <a:t>empirical</a:t>
            </a:r>
            <a:r>
              <a:rPr lang="pt-PT" altLang="pt-PT" i="1" dirty="0" smtClean="0"/>
              <a:t> </a:t>
            </a:r>
            <a:r>
              <a:rPr lang="pt-PT" altLang="pt-PT" i="1" dirty="0" err="1" smtClean="0"/>
              <a:t>evidence</a:t>
            </a:r>
            <a:r>
              <a:rPr lang="pt-PT" altLang="pt-PT" i="1" dirty="0" smtClean="0"/>
              <a:t> </a:t>
            </a:r>
            <a:r>
              <a:rPr lang="pt-PT" altLang="pt-PT" i="1" dirty="0" err="1" smtClean="0"/>
              <a:t>is</a:t>
            </a:r>
            <a:r>
              <a:rPr lang="pt-PT" altLang="pt-PT" i="1" dirty="0" smtClean="0"/>
              <a:t> </a:t>
            </a:r>
            <a:r>
              <a:rPr lang="pt-PT" altLang="pt-PT" i="1" dirty="0" err="1" smtClean="0"/>
              <a:t>mixed</a:t>
            </a:r>
            <a:r>
              <a:rPr lang="pt-PT" altLang="pt-PT" i="1" dirty="0" smtClean="0"/>
              <a:t>, </a:t>
            </a:r>
            <a:r>
              <a:rPr lang="pt-PT" altLang="pt-PT" i="1" dirty="0" err="1" smtClean="0"/>
              <a:t>very</a:t>
            </a:r>
            <a:r>
              <a:rPr lang="pt-PT" altLang="pt-PT" dirty="0" smtClean="0"/>
              <a:t> </a:t>
            </a:r>
            <a:r>
              <a:rPr lang="pt-PT" altLang="pt-PT" i="1" dirty="0" err="1" smtClean="0"/>
              <a:t>dependent</a:t>
            </a:r>
            <a:r>
              <a:rPr lang="pt-PT" altLang="pt-PT" i="1" dirty="0" smtClean="0"/>
              <a:t> </a:t>
            </a:r>
            <a:r>
              <a:rPr lang="pt-PT" altLang="pt-PT" i="1" dirty="0" err="1" smtClean="0"/>
              <a:t>on</a:t>
            </a:r>
            <a:r>
              <a:rPr lang="pt-PT" altLang="pt-PT" i="1" dirty="0" smtClean="0"/>
              <a:t> </a:t>
            </a:r>
            <a:r>
              <a:rPr lang="pt-PT" altLang="pt-PT" i="1" dirty="0" err="1" smtClean="0"/>
              <a:t>the</a:t>
            </a:r>
            <a:r>
              <a:rPr lang="pt-PT" altLang="pt-PT" i="1" dirty="0" smtClean="0"/>
              <a:t> samples </a:t>
            </a:r>
            <a:r>
              <a:rPr lang="pt-PT" altLang="pt-PT" i="1" dirty="0" err="1" smtClean="0"/>
              <a:t>and</a:t>
            </a:r>
            <a:r>
              <a:rPr lang="pt-PT" altLang="pt-PT" i="1" dirty="0" smtClean="0"/>
              <a:t> </a:t>
            </a:r>
            <a:r>
              <a:rPr lang="pt-PT" altLang="pt-PT" i="1" dirty="0" err="1" smtClean="0"/>
              <a:t>on</a:t>
            </a:r>
            <a:r>
              <a:rPr lang="pt-PT" altLang="pt-PT" i="1" dirty="0" smtClean="0"/>
              <a:t> </a:t>
            </a:r>
            <a:r>
              <a:rPr lang="pt-PT" altLang="pt-PT" i="1" dirty="0" err="1" smtClean="0"/>
              <a:t>the</a:t>
            </a:r>
            <a:r>
              <a:rPr lang="pt-PT" altLang="pt-PT" i="1" dirty="0" smtClean="0"/>
              <a:t> </a:t>
            </a:r>
            <a:r>
              <a:rPr lang="pt-PT" altLang="pt-PT" i="1" dirty="0" err="1" smtClean="0"/>
              <a:t>methodology</a:t>
            </a:r>
            <a:r>
              <a:rPr lang="pt-PT" altLang="pt-PT" i="1" dirty="0" smtClean="0"/>
              <a:t> </a:t>
            </a:r>
            <a:r>
              <a:rPr lang="pt-PT" altLang="pt-PT" i="1" dirty="0" err="1" smtClean="0"/>
              <a:t>that</a:t>
            </a:r>
            <a:r>
              <a:rPr lang="pt-PT" altLang="pt-PT" i="1" dirty="0" smtClean="0"/>
              <a:t> are </a:t>
            </a:r>
            <a:r>
              <a:rPr lang="pt-PT" altLang="pt-PT" i="1" dirty="0" err="1" smtClean="0"/>
              <a:t>used</a:t>
            </a:r>
            <a:r>
              <a:rPr lang="pt-PT" altLang="pt-PT" i="1" dirty="0" smtClean="0"/>
              <a:t>.</a:t>
            </a:r>
          </a:p>
          <a:p>
            <a:pPr eaLnBrk="1" hangingPunct="1">
              <a:buFont typeface="Arial Black" panose="020B0A04020102020204" pitchFamily="34" charset="0"/>
              <a:buChar char="­"/>
              <a:defRPr/>
            </a:pPr>
            <a:r>
              <a:rPr lang="pt-PT" altLang="pt-PT" dirty="0" err="1" smtClean="0"/>
              <a:t>Suppose</a:t>
            </a:r>
            <a:r>
              <a:rPr lang="pt-PT" altLang="pt-PT" dirty="0" smtClean="0"/>
              <a:t> </a:t>
            </a:r>
            <a:r>
              <a:rPr lang="pt-PT" altLang="pt-PT" u="sng" dirty="0" err="1" smtClean="0"/>
              <a:t>savings</a:t>
            </a:r>
            <a:r>
              <a:rPr lang="pt-PT" altLang="pt-PT" dirty="0" smtClean="0"/>
              <a:t> </a:t>
            </a:r>
            <a:r>
              <a:rPr lang="pt-PT" altLang="pt-PT" dirty="0" smtClean="0">
                <a:solidFill>
                  <a:srgbClr val="7030A0"/>
                </a:solidFill>
              </a:rPr>
              <a:t>decline more </a:t>
            </a:r>
            <a:r>
              <a:rPr lang="pt-PT" altLang="pt-PT" dirty="0" err="1" smtClean="0"/>
              <a:t>than</a:t>
            </a:r>
            <a:r>
              <a:rPr lang="pt-PT" altLang="pt-PT" dirty="0" smtClean="0"/>
              <a:t> </a:t>
            </a:r>
            <a:r>
              <a:rPr lang="pt-PT" altLang="pt-PT" u="sng" dirty="0" err="1" smtClean="0"/>
              <a:t>investment</a:t>
            </a:r>
            <a:r>
              <a:rPr lang="pt-PT" altLang="pt-PT" u="sng" dirty="0" smtClean="0"/>
              <a:t> </a:t>
            </a:r>
            <a:r>
              <a:rPr lang="pt-PT" altLang="pt-PT" u="sng" dirty="0" err="1" smtClean="0"/>
              <a:t>needs</a:t>
            </a:r>
            <a:r>
              <a:rPr lang="pt-PT" altLang="pt-PT" dirty="0" smtClean="0"/>
              <a:t>:</a:t>
            </a:r>
          </a:p>
          <a:p>
            <a:pPr marL="0" indent="0" eaLnBrk="1" hangingPunct="1">
              <a:buFont typeface="Wingdings 2" panose="05020102010507070707" pitchFamily="18" charset="2"/>
              <a:buNone/>
              <a:defRPr/>
            </a:pPr>
            <a:r>
              <a:rPr lang="pt-PT" altLang="pt-PT" dirty="0"/>
              <a:t>	</a:t>
            </a:r>
            <a:r>
              <a:rPr lang="pt-PT" altLang="pt-PT" dirty="0" err="1" smtClean="0"/>
              <a:t>The</a:t>
            </a:r>
            <a:r>
              <a:rPr lang="pt-PT" altLang="pt-PT" dirty="0" smtClean="0"/>
              <a:t> </a:t>
            </a:r>
            <a:r>
              <a:rPr lang="pt-PT" altLang="pt-PT" dirty="0" err="1" smtClean="0"/>
              <a:t>investment</a:t>
            </a:r>
            <a:r>
              <a:rPr lang="pt-PT" altLang="pt-PT" dirty="0" smtClean="0"/>
              <a:t> </a:t>
            </a:r>
            <a:r>
              <a:rPr lang="pt-PT" altLang="pt-PT" dirty="0" err="1" smtClean="0"/>
              <a:t>is</a:t>
            </a:r>
            <a:r>
              <a:rPr lang="pt-PT" altLang="pt-PT" dirty="0" smtClean="0"/>
              <a:t> </a:t>
            </a:r>
            <a:r>
              <a:rPr lang="pt-PT" altLang="pt-PT" dirty="0" err="1" smtClean="0"/>
              <a:t>not</a:t>
            </a:r>
            <a:r>
              <a:rPr lang="pt-PT" altLang="pt-PT" dirty="0" smtClean="0"/>
              <a:t> </a:t>
            </a:r>
            <a:r>
              <a:rPr lang="pt-PT" altLang="pt-PT" dirty="0" err="1" smtClean="0"/>
              <a:t>enough</a:t>
            </a:r>
            <a:r>
              <a:rPr lang="pt-PT" altLang="pt-PT" dirty="0" smtClean="0"/>
              <a:t> to </a:t>
            </a:r>
            <a:r>
              <a:rPr lang="pt-PT" altLang="pt-PT" dirty="0" err="1" smtClean="0"/>
              <a:t>maintain</a:t>
            </a:r>
            <a:r>
              <a:rPr lang="pt-PT" altLang="pt-PT" dirty="0" smtClean="0"/>
              <a:t> </a:t>
            </a:r>
            <a:r>
              <a:rPr lang="pt-PT" altLang="pt-PT" dirty="0" err="1" smtClean="0"/>
              <a:t>the</a:t>
            </a:r>
            <a:r>
              <a:rPr lang="pt-PT" altLang="pt-PT" dirty="0" smtClean="0"/>
              <a:t> capital to </a:t>
            </a:r>
            <a:r>
              <a:rPr lang="pt-PT" altLang="pt-PT" dirty="0" err="1" smtClean="0"/>
              <a:t>labour</a:t>
            </a:r>
            <a:r>
              <a:rPr lang="pt-PT" altLang="pt-PT" dirty="0" smtClean="0"/>
              <a:t> ratio – Per-capita output declines  &amp; </a:t>
            </a:r>
            <a:r>
              <a:rPr lang="pt-PT" altLang="pt-PT" dirty="0" smtClean="0">
                <a:sym typeface="Wingdings" panose="05000000000000000000" pitchFamily="2" charset="2"/>
              </a:rPr>
              <a:t></a:t>
            </a:r>
            <a:r>
              <a:rPr lang="pt-PT" altLang="pt-PT" dirty="0" err="1" smtClean="0"/>
              <a:t>MPLabour</a:t>
            </a:r>
            <a:r>
              <a:rPr lang="pt-PT" altLang="pt-PT" dirty="0" smtClean="0"/>
              <a:t> </a:t>
            </a:r>
            <a:r>
              <a:rPr lang="pt-PT" altLang="pt-PT" dirty="0" err="1" smtClean="0"/>
              <a:t>and</a:t>
            </a:r>
            <a:r>
              <a:rPr lang="pt-PT" altLang="pt-PT" dirty="0" smtClean="0"/>
              <a:t> </a:t>
            </a:r>
            <a:r>
              <a:rPr lang="pt-PT" altLang="pt-PT" dirty="0" smtClean="0">
                <a:sym typeface="Wingdings" panose="05000000000000000000" pitchFamily="2" charset="2"/>
              </a:rPr>
              <a:t></a:t>
            </a:r>
            <a:r>
              <a:rPr lang="pt-PT" altLang="pt-PT" dirty="0" err="1" smtClean="0">
                <a:sym typeface="Wingdings" panose="05000000000000000000" pitchFamily="2" charset="2"/>
              </a:rPr>
              <a:t>MPKapital</a:t>
            </a:r>
            <a:r>
              <a:rPr lang="pt-PT" altLang="pt-PT" dirty="0">
                <a:sym typeface="Wingdings" panose="05000000000000000000" pitchFamily="2" charset="2"/>
              </a:rPr>
              <a:t>  ( </a:t>
            </a:r>
            <a:r>
              <a:rPr lang="pt-PT" altLang="pt-PT" dirty="0" smtClean="0">
                <a:sym typeface="Wingdings" panose="05000000000000000000" pitchFamily="2" charset="2"/>
              </a:rPr>
              <a:t>i)</a:t>
            </a:r>
          </a:p>
          <a:p>
            <a:pPr eaLnBrk="1" hangingPunct="1">
              <a:buFont typeface="Arial Black" panose="020B0A04020102020204" pitchFamily="34" charset="0"/>
              <a:buChar char="­"/>
              <a:defRPr/>
            </a:pPr>
            <a:r>
              <a:rPr lang="pt-PT" altLang="pt-PT" dirty="0" err="1" smtClean="0"/>
              <a:t>Suppose</a:t>
            </a:r>
            <a:r>
              <a:rPr lang="pt-PT" altLang="pt-PT" dirty="0" smtClean="0"/>
              <a:t> </a:t>
            </a:r>
            <a:r>
              <a:rPr lang="pt-PT" altLang="pt-PT" u="sng" dirty="0" err="1"/>
              <a:t>savings</a:t>
            </a:r>
            <a:r>
              <a:rPr lang="pt-PT" altLang="pt-PT" dirty="0"/>
              <a:t> </a:t>
            </a:r>
            <a:r>
              <a:rPr lang="pt-PT" altLang="pt-PT" dirty="0">
                <a:solidFill>
                  <a:srgbClr val="7030A0"/>
                </a:solidFill>
              </a:rPr>
              <a:t>decline </a:t>
            </a:r>
            <a:r>
              <a:rPr lang="pt-PT" altLang="pt-PT" dirty="0" err="1" smtClean="0">
                <a:solidFill>
                  <a:srgbClr val="7030A0"/>
                </a:solidFill>
              </a:rPr>
              <a:t>less</a:t>
            </a:r>
            <a:r>
              <a:rPr lang="pt-PT" altLang="pt-PT" dirty="0" smtClean="0">
                <a:solidFill>
                  <a:srgbClr val="7030A0"/>
                </a:solidFill>
              </a:rPr>
              <a:t> </a:t>
            </a:r>
            <a:r>
              <a:rPr lang="pt-PT" altLang="pt-PT" dirty="0" err="1"/>
              <a:t>than</a:t>
            </a:r>
            <a:r>
              <a:rPr lang="pt-PT" altLang="pt-PT" dirty="0"/>
              <a:t> </a:t>
            </a:r>
            <a:r>
              <a:rPr lang="pt-PT" altLang="pt-PT" u="sng" dirty="0" err="1"/>
              <a:t>investment</a:t>
            </a:r>
            <a:r>
              <a:rPr lang="pt-PT" altLang="pt-PT" u="sng" dirty="0"/>
              <a:t> </a:t>
            </a:r>
            <a:r>
              <a:rPr lang="pt-PT" altLang="pt-PT" u="sng" dirty="0" err="1"/>
              <a:t>needs</a:t>
            </a:r>
            <a:endParaRPr lang="pt-PT" altLang="pt-PT" dirty="0" smtClean="0"/>
          </a:p>
          <a:p>
            <a:pPr eaLnBrk="1" hangingPunct="1">
              <a:buFont typeface="Wingdings 2" panose="05020102010507070707" pitchFamily="18" charset="2"/>
              <a:buNone/>
              <a:defRPr/>
            </a:pPr>
            <a:r>
              <a:rPr lang="pt-PT" altLang="pt-PT" dirty="0" smtClean="0"/>
              <a:t>		</a:t>
            </a:r>
            <a:r>
              <a:rPr lang="pt-PT" altLang="pt-PT" dirty="0" err="1" smtClean="0"/>
              <a:t>The</a:t>
            </a:r>
            <a:r>
              <a:rPr lang="pt-PT" altLang="pt-PT" dirty="0" smtClean="0"/>
              <a:t> </a:t>
            </a:r>
            <a:r>
              <a:rPr lang="pt-PT" altLang="pt-PT" dirty="0"/>
              <a:t>capital to </a:t>
            </a:r>
            <a:r>
              <a:rPr lang="pt-PT" altLang="pt-PT" dirty="0" err="1"/>
              <a:t>labour</a:t>
            </a:r>
            <a:r>
              <a:rPr lang="pt-PT" altLang="pt-PT" dirty="0"/>
              <a:t> ratio </a:t>
            </a:r>
            <a:r>
              <a:rPr lang="pt-PT" altLang="pt-PT" dirty="0" err="1" smtClean="0"/>
              <a:t>increases</a:t>
            </a:r>
            <a:r>
              <a:rPr lang="pt-PT" altLang="pt-PT" dirty="0" smtClean="0"/>
              <a:t> (K </a:t>
            </a:r>
            <a:r>
              <a:rPr lang="pt-PT" altLang="pt-PT" dirty="0" err="1" smtClean="0"/>
              <a:t>deepening</a:t>
            </a:r>
            <a:r>
              <a:rPr lang="pt-PT" altLang="pt-PT" dirty="0" smtClean="0"/>
              <a:t>) – </a:t>
            </a:r>
            <a:r>
              <a:rPr lang="pt-PT" altLang="pt-PT" dirty="0"/>
              <a:t>Per-capita output </a:t>
            </a:r>
            <a:r>
              <a:rPr lang="pt-PT" altLang="pt-PT" dirty="0" err="1" smtClean="0"/>
              <a:t>may</a:t>
            </a:r>
            <a:r>
              <a:rPr lang="pt-PT" altLang="pt-PT" dirty="0" smtClean="0"/>
              <a:t> </a:t>
            </a:r>
            <a:r>
              <a:rPr lang="pt-PT" altLang="pt-PT" dirty="0" err="1" smtClean="0"/>
              <a:t>still</a:t>
            </a:r>
            <a:r>
              <a:rPr lang="pt-PT" altLang="pt-PT" dirty="0" smtClean="0"/>
              <a:t> decline </a:t>
            </a:r>
            <a:r>
              <a:rPr lang="pt-PT" altLang="pt-PT" dirty="0"/>
              <a:t>&amp; </a:t>
            </a:r>
            <a:r>
              <a:rPr lang="pt-PT" altLang="pt-PT" dirty="0">
                <a:sym typeface="Wingdings" panose="05000000000000000000" pitchFamily="2" charset="2"/>
              </a:rPr>
              <a:t> </a:t>
            </a:r>
            <a:r>
              <a:rPr lang="pt-PT" altLang="pt-PT" dirty="0" err="1" smtClean="0"/>
              <a:t>MPLabour</a:t>
            </a:r>
            <a:r>
              <a:rPr lang="pt-PT" altLang="pt-PT" dirty="0" smtClean="0"/>
              <a:t> (</a:t>
            </a:r>
            <a:r>
              <a:rPr lang="pt-PT" altLang="pt-PT" sz="2400" dirty="0">
                <a:sym typeface="Wingdings" panose="05000000000000000000" pitchFamily="2" charset="2"/>
              </a:rPr>
              <a:t> </a:t>
            </a:r>
            <a:r>
              <a:rPr lang="pt-PT" altLang="pt-PT" sz="2400" dirty="0" smtClean="0"/>
              <a:t>real </a:t>
            </a:r>
            <a:r>
              <a:rPr lang="pt-PT" altLang="pt-PT" sz="2400" dirty="0" err="1" smtClean="0"/>
              <a:t>wages</a:t>
            </a:r>
            <a:r>
              <a:rPr lang="pt-PT" altLang="pt-PT" dirty="0" smtClean="0"/>
              <a:t>) </a:t>
            </a:r>
            <a:r>
              <a:rPr lang="pt-PT" altLang="pt-PT" dirty="0" err="1" smtClean="0"/>
              <a:t>and</a:t>
            </a:r>
            <a:r>
              <a:rPr lang="pt-PT" altLang="pt-PT" dirty="0" smtClean="0"/>
              <a:t> </a:t>
            </a:r>
            <a:r>
              <a:rPr lang="pt-PT" altLang="pt-PT" dirty="0" smtClean="0">
                <a:sym typeface="Wingdings" panose="05000000000000000000" pitchFamily="2" charset="2"/>
              </a:rPr>
              <a:t></a:t>
            </a:r>
            <a:r>
              <a:rPr lang="pt-PT" altLang="pt-PT" dirty="0" err="1" smtClean="0">
                <a:sym typeface="Wingdings" panose="05000000000000000000" pitchFamily="2" charset="2"/>
              </a:rPr>
              <a:t>MPKapital</a:t>
            </a:r>
            <a:r>
              <a:rPr lang="pt-PT" altLang="pt-PT" dirty="0" smtClean="0">
                <a:sym typeface="Wingdings" panose="05000000000000000000" pitchFamily="2" charset="2"/>
              </a:rPr>
              <a:t>  (</a:t>
            </a:r>
            <a:r>
              <a:rPr lang="pt-PT" altLang="pt-PT" sz="2400" dirty="0" smtClean="0">
                <a:sym typeface="Wingdings" panose="05000000000000000000" pitchFamily="2" charset="2"/>
              </a:rPr>
              <a:t> </a:t>
            </a:r>
            <a:r>
              <a:rPr lang="pt-PT" altLang="pt-PT" sz="2400" dirty="0">
                <a:sym typeface="Wingdings" panose="05000000000000000000" pitchFamily="2" charset="2"/>
              </a:rPr>
              <a:t>i</a:t>
            </a:r>
            <a:r>
              <a:rPr lang="pt-PT" altLang="pt-PT" dirty="0">
                <a:sym typeface="Wingdings" panose="05000000000000000000" pitchFamily="2" charset="2"/>
              </a:rPr>
              <a:t>)</a:t>
            </a:r>
            <a:endParaRPr lang="pt-PT" altLang="pt-PT" dirty="0" smtClean="0"/>
          </a:p>
        </p:txBody>
      </p:sp>
      <p:sp>
        <p:nvSpPr>
          <p:cNvPr id="4" name="Marcador de Posição do Número do Diapositivo 3"/>
          <p:cNvSpPr>
            <a:spLocks noGrp="1"/>
          </p:cNvSpPr>
          <p:nvPr>
            <p:ph type="sldNum" sz="quarter" idx="12"/>
          </p:nvPr>
        </p:nvSpPr>
        <p:spPr/>
        <p:txBody>
          <a:bodyPr/>
          <a:lstStyle/>
          <a:p>
            <a:pPr>
              <a:defRPr/>
            </a:pPr>
            <a:fld id="{BF3C2C2A-D86B-4CE9-96DF-376F7DCA309F}" type="slidenum">
              <a:rPr lang="pt-PT" altLang="pt-PT" smtClean="0"/>
              <a:pPr>
                <a:defRPr/>
              </a:pPr>
              <a:t>13</a:t>
            </a:fld>
            <a:endParaRPr lang="pt-PT" altLang="pt-P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755650" y="323850"/>
            <a:ext cx="7239000" cy="679450"/>
          </a:xfrm>
        </p:spPr>
        <p:txBody>
          <a:bodyPr/>
          <a:lstStyle/>
          <a:p>
            <a:pPr eaLnBrk="1" hangingPunct="1"/>
            <a:r>
              <a:rPr lang="pt-PT" altLang="pt-PT" sz="2800" smtClean="0"/>
              <a:t>International capital flows </a:t>
            </a:r>
          </a:p>
        </p:txBody>
      </p:sp>
      <p:sp>
        <p:nvSpPr>
          <p:cNvPr id="3" name="Content Placeholder 2"/>
          <p:cNvSpPr>
            <a:spLocks noGrp="1"/>
          </p:cNvSpPr>
          <p:nvPr>
            <p:ph sz="quarter" idx="1"/>
          </p:nvPr>
        </p:nvSpPr>
        <p:spPr>
          <a:xfrm>
            <a:off x="457200" y="1214438"/>
            <a:ext cx="7239000" cy="5241925"/>
          </a:xfrm>
          <a:effectLst>
            <a:softEdge rad="127000"/>
          </a:effectLst>
        </p:spPr>
        <p:txBody>
          <a:bodyPr>
            <a:normAutofit lnSpcReduction="10000"/>
          </a:bodyPr>
          <a:lstStyle/>
          <a:p>
            <a:pPr marL="274320" indent="-274320" eaLnBrk="1" fontAlgn="auto" hangingPunct="1">
              <a:spcAft>
                <a:spcPts val="0"/>
              </a:spcAft>
              <a:buFont typeface="Wingdings 2"/>
              <a:buChar char=""/>
              <a:defRPr/>
            </a:pPr>
            <a:r>
              <a:rPr lang="en-US" dirty="0" smtClean="0"/>
              <a:t>In a phase when the savings in the ageing countries &lt;</a:t>
            </a:r>
            <a:r>
              <a:rPr lang="en-US" b="1" dirty="0" smtClean="0">
                <a:sym typeface="Symbol"/>
              </a:rPr>
              <a:t> </a:t>
            </a:r>
            <a:r>
              <a:rPr lang="en-US" dirty="0" smtClean="0">
                <a:sym typeface="Symbol"/>
              </a:rPr>
              <a:t>investment needed in those economies: </a:t>
            </a:r>
            <a:endParaRPr lang="en-US" dirty="0" smtClean="0"/>
          </a:p>
          <a:p>
            <a:pPr marL="521208" lvl="1" eaLnBrk="1" fontAlgn="auto" hangingPunct="1">
              <a:spcBef>
                <a:spcPts val="600"/>
              </a:spcBef>
              <a:spcAft>
                <a:spcPts val="0"/>
              </a:spcAft>
              <a:buClr>
                <a:schemeClr val="accent4"/>
              </a:buClr>
              <a:buFont typeface="Wingdings 2"/>
              <a:buChar char=""/>
              <a:defRPr/>
            </a:pPr>
            <a:r>
              <a:rPr lang="pt-PT" sz="2000" dirty="0" err="1" smtClean="0"/>
              <a:t>There</a:t>
            </a:r>
            <a:r>
              <a:rPr lang="pt-PT" sz="2000" dirty="0" smtClean="0"/>
              <a:t> </a:t>
            </a:r>
            <a:r>
              <a:rPr lang="pt-PT" sz="2000" dirty="0" err="1" smtClean="0"/>
              <a:t>will</a:t>
            </a:r>
            <a:r>
              <a:rPr lang="pt-PT" sz="2000" dirty="0" smtClean="0"/>
              <a:t> </a:t>
            </a:r>
            <a:r>
              <a:rPr lang="pt-PT" sz="2000" dirty="0" err="1" smtClean="0"/>
              <a:t>be</a:t>
            </a:r>
            <a:r>
              <a:rPr lang="pt-PT" sz="2000" dirty="0" smtClean="0"/>
              <a:t> </a:t>
            </a:r>
            <a:r>
              <a:rPr lang="pt-PT" sz="2000" dirty="0" err="1" smtClean="0"/>
              <a:t>an</a:t>
            </a:r>
            <a:r>
              <a:rPr lang="pt-PT" sz="2000" dirty="0" smtClean="0"/>
              <a:t> </a:t>
            </a:r>
            <a:r>
              <a:rPr lang="pt-PT" sz="2000" dirty="0" err="1" smtClean="0"/>
              <a:t>inflow</a:t>
            </a:r>
            <a:r>
              <a:rPr lang="pt-PT" sz="2000" dirty="0" smtClean="0"/>
              <a:t> </a:t>
            </a:r>
            <a:r>
              <a:rPr lang="pt-PT" sz="2000" dirty="0" err="1" smtClean="0"/>
              <a:t>of</a:t>
            </a:r>
            <a:r>
              <a:rPr lang="pt-PT" sz="2000" dirty="0" smtClean="0"/>
              <a:t> capital </a:t>
            </a:r>
            <a:r>
              <a:rPr lang="pt-PT" sz="2000" dirty="0" err="1" smtClean="0"/>
              <a:t>from</a:t>
            </a:r>
            <a:r>
              <a:rPr lang="pt-PT" sz="2000" dirty="0" smtClean="0"/>
              <a:t> </a:t>
            </a:r>
            <a:r>
              <a:rPr lang="pt-PT" sz="2000" dirty="0" err="1" smtClean="0"/>
              <a:t>abroad</a:t>
            </a:r>
            <a:r>
              <a:rPr lang="pt-PT" sz="2000" dirty="0"/>
              <a:t> </a:t>
            </a:r>
            <a:r>
              <a:rPr lang="pt-PT" sz="2000" dirty="0" smtClean="0"/>
              <a:t>(</a:t>
            </a:r>
            <a:r>
              <a:rPr lang="pt-PT" sz="2000" dirty="0" err="1" smtClean="0"/>
              <a:t>decrease</a:t>
            </a:r>
            <a:r>
              <a:rPr lang="pt-PT" sz="2000" dirty="0" smtClean="0"/>
              <a:t> </a:t>
            </a:r>
            <a:r>
              <a:rPr lang="pt-PT" sz="2000" dirty="0"/>
              <a:t>in </a:t>
            </a:r>
            <a:r>
              <a:rPr lang="pt-PT" sz="2000" dirty="0" err="1"/>
              <a:t>the</a:t>
            </a:r>
            <a:r>
              <a:rPr lang="pt-PT" sz="2000" dirty="0"/>
              <a:t> Net </a:t>
            </a:r>
            <a:r>
              <a:rPr lang="pt-PT" sz="2000" dirty="0" err="1"/>
              <a:t>Foreign</a:t>
            </a:r>
            <a:r>
              <a:rPr lang="pt-PT" sz="2000" dirty="0"/>
              <a:t> </a:t>
            </a:r>
            <a:r>
              <a:rPr lang="pt-PT" sz="2000" dirty="0" err="1"/>
              <a:t>Asset</a:t>
            </a:r>
            <a:r>
              <a:rPr lang="pt-PT" sz="2000" dirty="0"/>
              <a:t> </a:t>
            </a:r>
            <a:r>
              <a:rPr lang="pt-PT" sz="2000" dirty="0" err="1" smtClean="0"/>
              <a:t>position</a:t>
            </a:r>
            <a:r>
              <a:rPr lang="pt-PT" sz="2000" dirty="0" smtClean="0"/>
              <a:t>*).</a:t>
            </a:r>
          </a:p>
          <a:p>
            <a:pPr marL="540000" lvl="1" indent="0" eaLnBrk="1" fontAlgn="auto" hangingPunct="1">
              <a:spcBef>
                <a:spcPts val="600"/>
              </a:spcBef>
              <a:spcAft>
                <a:spcPts val="0"/>
              </a:spcAft>
              <a:buClr>
                <a:schemeClr val="accent4"/>
              </a:buClr>
              <a:buNone/>
              <a:defRPr/>
            </a:pPr>
            <a:r>
              <a:rPr lang="pt-PT" sz="1600" i="1" dirty="0" smtClean="0">
                <a:latin typeface="Calibri" panose="020F0502020204030204" pitchFamily="34" charset="0"/>
              </a:rPr>
              <a:t>*</a:t>
            </a:r>
            <a:r>
              <a:rPr lang="pt-PT" sz="1400" i="1" dirty="0" smtClean="0">
                <a:latin typeface="Calibri" panose="020F0502020204030204" pitchFamily="34" charset="0"/>
              </a:rPr>
              <a:t>Net </a:t>
            </a:r>
            <a:r>
              <a:rPr lang="pt-PT" sz="1400" i="1" dirty="0" err="1" smtClean="0">
                <a:latin typeface="Calibri" panose="020F0502020204030204" pitchFamily="34" charset="0"/>
              </a:rPr>
              <a:t>Foreign</a:t>
            </a:r>
            <a:r>
              <a:rPr lang="pt-PT" sz="1400" i="1" dirty="0" smtClean="0">
                <a:latin typeface="Calibri" panose="020F0502020204030204" pitchFamily="34" charset="0"/>
              </a:rPr>
              <a:t> </a:t>
            </a:r>
            <a:r>
              <a:rPr lang="pt-PT" sz="1400" i="1" dirty="0" err="1" smtClean="0">
                <a:latin typeface="Calibri" panose="020F0502020204030204" pitchFamily="34" charset="0"/>
              </a:rPr>
              <a:t>Asset</a:t>
            </a:r>
            <a:r>
              <a:rPr lang="pt-PT" sz="1400" i="1" dirty="0" smtClean="0">
                <a:latin typeface="Calibri" panose="020F0502020204030204" pitchFamily="34" charset="0"/>
              </a:rPr>
              <a:t> </a:t>
            </a:r>
            <a:r>
              <a:rPr lang="pt-PT" sz="1400" i="1" dirty="0" err="1" smtClean="0">
                <a:latin typeface="Calibri" panose="020F0502020204030204" pitchFamily="34" charset="0"/>
              </a:rPr>
              <a:t>position</a:t>
            </a:r>
            <a:r>
              <a:rPr lang="pt-PT" sz="1400" i="1" dirty="0" smtClean="0">
                <a:latin typeface="Calibri" panose="020F0502020204030204" pitchFamily="34" charset="0"/>
              </a:rPr>
              <a:t> = </a:t>
            </a:r>
            <a:r>
              <a:rPr lang="pt-PT" sz="1400" i="1" dirty="0" err="1" smtClean="0">
                <a:latin typeface="Calibri" panose="020F0502020204030204" pitchFamily="34" charset="0"/>
              </a:rPr>
              <a:t>Assets</a:t>
            </a:r>
            <a:r>
              <a:rPr lang="pt-PT" sz="1400" i="1" dirty="0" smtClean="0">
                <a:latin typeface="Calibri" panose="020F0502020204030204" pitchFamily="34" charset="0"/>
              </a:rPr>
              <a:t> </a:t>
            </a:r>
            <a:r>
              <a:rPr lang="pt-PT" sz="1400" i="1" dirty="0" err="1" smtClean="0">
                <a:latin typeface="Calibri" panose="020F0502020204030204" pitchFamily="34" charset="0"/>
              </a:rPr>
              <a:t>hold</a:t>
            </a:r>
            <a:r>
              <a:rPr lang="pt-PT" sz="1400" i="1" dirty="0" smtClean="0">
                <a:latin typeface="Calibri" panose="020F0502020204030204" pitchFamily="34" charset="0"/>
              </a:rPr>
              <a:t> </a:t>
            </a:r>
            <a:r>
              <a:rPr lang="pt-PT" sz="1400" i="1" dirty="0" err="1" smtClean="0">
                <a:latin typeface="Calibri" panose="020F0502020204030204" pitchFamily="34" charset="0"/>
              </a:rPr>
              <a:t>by</a:t>
            </a:r>
            <a:r>
              <a:rPr lang="pt-PT" sz="1400" i="1" dirty="0" smtClean="0">
                <a:latin typeface="Calibri" panose="020F0502020204030204" pitchFamily="34" charset="0"/>
              </a:rPr>
              <a:t> residentes in </a:t>
            </a:r>
            <a:r>
              <a:rPr lang="pt-PT" sz="1400" i="1" dirty="0" err="1" smtClean="0">
                <a:latin typeface="Calibri" panose="020F0502020204030204" pitchFamily="34" charset="0"/>
              </a:rPr>
              <a:t>the</a:t>
            </a:r>
            <a:r>
              <a:rPr lang="pt-PT" sz="1400" i="1" dirty="0" smtClean="0">
                <a:latin typeface="Calibri" panose="020F0502020204030204" pitchFamily="34" charset="0"/>
              </a:rPr>
              <a:t> </a:t>
            </a:r>
            <a:r>
              <a:rPr lang="pt-PT" sz="1400" i="1" dirty="0" err="1" smtClean="0">
                <a:latin typeface="Calibri" panose="020F0502020204030204" pitchFamily="34" charset="0"/>
              </a:rPr>
              <a:t>rest</a:t>
            </a:r>
            <a:r>
              <a:rPr lang="pt-PT" sz="1400" i="1" dirty="0" smtClean="0">
                <a:latin typeface="Calibri" panose="020F0502020204030204" pitchFamily="34" charset="0"/>
              </a:rPr>
              <a:t> </a:t>
            </a:r>
            <a:r>
              <a:rPr lang="pt-PT" sz="1400" i="1" dirty="0" err="1" smtClean="0">
                <a:latin typeface="Calibri" panose="020F0502020204030204" pitchFamily="34" charset="0"/>
              </a:rPr>
              <a:t>of</a:t>
            </a:r>
            <a:r>
              <a:rPr lang="pt-PT" sz="1400" i="1" dirty="0" smtClean="0">
                <a:latin typeface="Calibri" panose="020F0502020204030204" pitchFamily="34" charset="0"/>
              </a:rPr>
              <a:t> </a:t>
            </a:r>
            <a:r>
              <a:rPr lang="pt-PT" sz="1400" i="1" dirty="0" err="1" smtClean="0">
                <a:latin typeface="Calibri" panose="020F0502020204030204" pitchFamily="34" charset="0"/>
              </a:rPr>
              <a:t>the</a:t>
            </a:r>
            <a:r>
              <a:rPr lang="pt-PT" sz="1400" i="1" dirty="0" smtClean="0">
                <a:latin typeface="Calibri" panose="020F0502020204030204" pitchFamily="34" charset="0"/>
              </a:rPr>
              <a:t> </a:t>
            </a:r>
            <a:r>
              <a:rPr lang="pt-PT" sz="1400" i="1" dirty="0" err="1" smtClean="0">
                <a:latin typeface="Calibri" panose="020F0502020204030204" pitchFamily="34" charset="0"/>
              </a:rPr>
              <a:t>world</a:t>
            </a:r>
            <a:r>
              <a:rPr lang="pt-PT" sz="1400" i="1" dirty="0" smtClean="0">
                <a:latin typeface="Calibri" panose="020F0502020204030204" pitchFamily="34" charset="0"/>
              </a:rPr>
              <a:t> (ROW) – </a:t>
            </a:r>
            <a:r>
              <a:rPr lang="pt-PT" sz="1400" i="1" dirty="0" err="1" smtClean="0">
                <a:latin typeface="Calibri" panose="020F0502020204030204" pitchFamily="34" charset="0"/>
              </a:rPr>
              <a:t>Assets</a:t>
            </a:r>
            <a:r>
              <a:rPr lang="pt-PT" sz="1400" i="1" dirty="0" smtClean="0">
                <a:latin typeface="Calibri" panose="020F0502020204030204" pitchFamily="34" charset="0"/>
              </a:rPr>
              <a:t> </a:t>
            </a:r>
            <a:r>
              <a:rPr lang="pt-PT" sz="1400" i="1" dirty="0" err="1" smtClean="0">
                <a:latin typeface="Calibri" panose="020F0502020204030204" pitchFamily="34" charset="0"/>
              </a:rPr>
              <a:t>hold</a:t>
            </a:r>
            <a:r>
              <a:rPr lang="pt-PT" sz="1400" i="1" dirty="0" smtClean="0">
                <a:latin typeface="Calibri" panose="020F0502020204030204" pitchFamily="34" charset="0"/>
              </a:rPr>
              <a:t> </a:t>
            </a:r>
            <a:r>
              <a:rPr lang="pt-PT" sz="1400" i="1" dirty="0" err="1" smtClean="0">
                <a:latin typeface="Calibri" panose="020F0502020204030204" pitchFamily="34" charset="0"/>
              </a:rPr>
              <a:t>by</a:t>
            </a:r>
            <a:r>
              <a:rPr lang="pt-PT" sz="1400" i="1" dirty="0" smtClean="0">
                <a:latin typeface="Calibri" panose="020F0502020204030204" pitchFamily="34" charset="0"/>
              </a:rPr>
              <a:t> </a:t>
            </a:r>
            <a:r>
              <a:rPr lang="pt-PT" sz="1400" i="1" dirty="0" err="1" smtClean="0">
                <a:latin typeface="Calibri" panose="020F0502020204030204" pitchFamily="34" charset="0"/>
              </a:rPr>
              <a:t>the</a:t>
            </a:r>
            <a:r>
              <a:rPr lang="pt-PT" sz="1400" i="1" dirty="0" smtClean="0">
                <a:latin typeface="Calibri" panose="020F0502020204030204" pitchFamily="34" charset="0"/>
              </a:rPr>
              <a:t> ROW in </a:t>
            </a:r>
            <a:r>
              <a:rPr lang="pt-PT" sz="1400" i="1" dirty="0" err="1" smtClean="0">
                <a:latin typeface="Calibri" panose="020F0502020204030204" pitchFamily="34" charset="0"/>
              </a:rPr>
              <a:t>the</a:t>
            </a:r>
            <a:r>
              <a:rPr lang="pt-PT" sz="1400" i="1" dirty="0" smtClean="0">
                <a:latin typeface="Calibri" panose="020F0502020204030204" pitchFamily="34" charset="0"/>
              </a:rPr>
              <a:t> country</a:t>
            </a:r>
            <a:endParaRPr lang="pt-PT" sz="1400" i="1" dirty="0" smtClean="0">
              <a:latin typeface="Calibri" panose="020F0502020204030204" pitchFamily="34" charset="0"/>
            </a:endParaRPr>
          </a:p>
          <a:p>
            <a:pPr marL="274320" indent="-274320" eaLnBrk="1" fontAlgn="auto" hangingPunct="1">
              <a:spcAft>
                <a:spcPts val="0"/>
              </a:spcAft>
              <a:buFont typeface="Wingdings 2"/>
              <a:buChar char=""/>
              <a:defRPr/>
            </a:pPr>
            <a:r>
              <a:rPr lang="en-US" dirty="0" smtClean="0"/>
              <a:t>In a phase when the savings in </a:t>
            </a:r>
            <a:r>
              <a:rPr lang="en-US" dirty="0"/>
              <a:t>the </a:t>
            </a:r>
            <a:r>
              <a:rPr lang="en-US" dirty="0" err="1"/>
              <a:t>the</a:t>
            </a:r>
            <a:r>
              <a:rPr lang="en-US" dirty="0"/>
              <a:t> ageing </a:t>
            </a:r>
            <a:r>
              <a:rPr lang="en-US" dirty="0" smtClean="0"/>
              <a:t>countries </a:t>
            </a:r>
            <a:r>
              <a:rPr lang="en-US" b="1" dirty="0" smtClean="0">
                <a:sym typeface="Symbol"/>
              </a:rPr>
              <a:t> </a:t>
            </a:r>
            <a:r>
              <a:rPr lang="en-US" dirty="0" smtClean="0">
                <a:sym typeface="Symbol"/>
              </a:rPr>
              <a:t>investment needed in those economies: </a:t>
            </a:r>
          </a:p>
          <a:p>
            <a:pPr marL="521208" lvl="1" eaLnBrk="1" fontAlgn="auto" hangingPunct="1">
              <a:spcBef>
                <a:spcPts val="600"/>
              </a:spcBef>
              <a:spcAft>
                <a:spcPts val="0"/>
              </a:spcAft>
              <a:buClr>
                <a:schemeClr val="accent4"/>
              </a:buClr>
              <a:buFont typeface="Wingdings 2"/>
              <a:buChar char=""/>
              <a:defRPr/>
            </a:pPr>
            <a:r>
              <a:rPr lang="pt-PT" sz="2000" dirty="0" err="1" smtClean="0"/>
              <a:t>Capitals</a:t>
            </a:r>
            <a:r>
              <a:rPr lang="pt-PT" sz="2000" dirty="0" smtClean="0"/>
              <a:t> </a:t>
            </a:r>
            <a:r>
              <a:rPr lang="pt-PT" sz="2000" dirty="0" err="1" smtClean="0"/>
              <a:t>will</a:t>
            </a:r>
            <a:r>
              <a:rPr lang="pt-PT" sz="2000" dirty="0" smtClean="0"/>
              <a:t> </a:t>
            </a:r>
            <a:r>
              <a:rPr lang="pt-PT" sz="2000" dirty="0" err="1" smtClean="0"/>
              <a:t>flow</a:t>
            </a:r>
            <a:r>
              <a:rPr lang="pt-PT" sz="2000" dirty="0" smtClean="0"/>
              <a:t> </a:t>
            </a:r>
            <a:r>
              <a:rPr lang="pt-PT" sz="2000" dirty="0" err="1" smtClean="0"/>
              <a:t>abroad</a:t>
            </a:r>
            <a:r>
              <a:rPr lang="pt-PT" sz="2000" dirty="0" smtClean="0"/>
              <a:t> (</a:t>
            </a:r>
            <a:r>
              <a:rPr lang="pt-PT" sz="2000" dirty="0" err="1" smtClean="0"/>
              <a:t>increase</a:t>
            </a:r>
            <a:r>
              <a:rPr lang="pt-PT" sz="2000" dirty="0" smtClean="0"/>
              <a:t> in </a:t>
            </a:r>
            <a:r>
              <a:rPr lang="pt-PT" sz="2000" dirty="0" err="1" smtClean="0"/>
              <a:t>the</a:t>
            </a:r>
            <a:r>
              <a:rPr lang="pt-PT" sz="2000" dirty="0" smtClean="0"/>
              <a:t> Net </a:t>
            </a:r>
            <a:r>
              <a:rPr lang="pt-PT" sz="2000" dirty="0" err="1" smtClean="0"/>
              <a:t>Foreign</a:t>
            </a:r>
            <a:r>
              <a:rPr lang="pt-PT" sz="2000" dirty="0" smtClean="0"/>
              <a:t> </a:t>
            </a:r>
            <a:r>
              <a:rPr lang="pt-PT" sz="2000" dirty="0" err="1" smtClean="0"/>
              <a:t>Asset</a:t>
            </a:r>
            <a:r>
              <a:rPr lang="pt-PT" sz="2000" dirty="0" smtClean="0"/>
              <a:t> </a:t>
            </a:r>
            <a:r>
              <a:rPr lang="pt-PT" sz="2000" dirty="0" err="1" smtClean="0"/>
              <a:t>position</a:t>
            </a:r>
            <a:r>
              <a:rPr lang="pt-PT" sz="2000" dirty="0" smtClean="0"/>
              <a:t>).</a:t>
            </a:r>
          </a:p>
          <a:p>
            <a:pPr marL="292608" lvl="1" indent="0" eaLnBrk="1" fontAlgn="auto" hangingPunct="1">
              <a:spcBef>
                <a:spcPts val="1200"/>
              </a:spcBef>
              <a:spcAft>
                <a:spcPts val="0"/>
              </a:spcAft>
              <a:buClr>
                <a:schemeClr val="accent4"/>
              </a:buClr>
              <a:buFont typeface="Wingdings 2" panose="05020102010507070707" pitchFamily="18" charset="2"/>
              <a:buNone/>
              <a:defRPr/>
            </a:pPr>
            <a:r>
              <a:rPr lang="pt-PT" sz="2000" i="1" dirty="0" smtClean="0"/>
              <a:t>Note:</a:t>
            </a:r>
            <a:r>
              <a:rPr lang="pt-PT" sz="2000" dirty="0" smtClean="0"/>
              <a:t> </a:t>
            </a:r>
            <a:r>
              <a:rPr lang="pt-PT" sz="2000" dirty="0" err="1" smtClean="0"/>
              <a:t>assuming</a:t>
            </a:r>
            <a:r>
              <a:rPr lang="pt-PT" sz="2000" dirty="0" smtClean="0"/>
              <a:t> </a:t>
            </a:r>
            <a:r>
              <a:rPr lang="pt-PT" sz="2000" dirty="0" err="1" smtClean="0"/>
              <a:t>that</a:t>
            </a:r>
            <a:r>
              <a:rPr lang="pt-PT" sz="2000" dirty="0" smtClean="0"/>
              <a:t> </a:t>
            </a:r>
            <a:r>
              <a:rPr lang="pt-PT" sz="2000" dirty="0" err="1" smtClean="0"/>
              <a:t>the</a:t>
            </a:r>
            <a:r>
              <a:rPr lang="pt-PT" sz="2000" dirty="0" smtClean="0"/>
              <a:t> financial </a:t>
            </a:r>
            <a:r>
              <a:rPr lang="pt-PT" sz="2000" dirty="0" err="1" smtClean="0"/>
              <a:t>markets</a:t>
            </a:r>
            <a:r>
              <a:rPr lang="pt-PT" sz="2000" dirty="0" smtClean="0"/>
              <a:t> are </a:t>
            </a:r>
            <a:r>
              <a:rPr lang="pt-PT" sz="2000" dirty="0" err="1" smtClean="0"/>
              <a:t>sufficiently</a:t>
            </a:r>
            <a:r>
              <a:rPr lang="pt-PT" sz="2000" dirty="0" smtClean="0"/>
              <a:t> </a:t>
            </a:r>
            <a:r>
              <a:rPr lang="pt-PT" sz="2000" dirty="0" err="1" smtClean="0"/>
              <a:t>developed</a:t>
            </a:r>
            <a:r>
              <a:rPr lang="pt-PT" sz="2000" dirty="0" smtClean="0"/>
              <a:t> </a:t>
            </a:r>
            <a:r>
              <a:rPr lang="pt-PT" sz="2000" dirty="0" err="1" smtClean="0"/>
              <a:t>and</a:t>
            </a:r>
            <a:r>
              <a:rPr lang="pt-PT" sz="2000" dirty="0" smtClean="0"/>
              <a:t> </a:t>
            </a:r>
            <a:r>
              <a:rPr lang="pt-PT" sz="2000" dirty="0" err="1" smtClean="0"/>
              <a:t>that</a:t>
            </a:r>
            <a:r>
              <a:rPr lang="pt-PT" sz="2000" dirty="0" smtClean="0"/>
              <a:t> </a:t>
            </a:r>
            <a:r>
              <a:rPr lang="pt-PT" sz="2000" dirty="0" err="1" smtClean="0"/>
              <a:t>there</a:t>
            </a:r>
            <a:r>
              <a:rPr lang="pt-PT" sz="2000" dirty="0" smtClean="0"/>
              <a:t> </a:t>
            </a:r>
            <a:r>
              <a:rPr lang="pt-PT" sz="2000" dirty="0" err="1" smtClean="0"/>
              <a:t>is</a:t>
            </a:r>
            <a:r>
              <a:rPr lang="pt-PT" sz="2000" dirty="0" smtClean="0"/>
              <a:t> </a:t>
            </a:r>
            <a:r>
              <a:rPr lang="pt-PT" sz="2000" dirty="0" err="1" smtClean="0"/>
              <a:t>security</a:t>
            </a:r>
            <a:r>
              <a:rPr lang="pt-PT" sz="2000" dirty="0" smtClean="0"/>
              <a:t> for </a:t>
            </a:r>
            <a:r>
              <a:rPr lang="pt-PT" sz="2000" dirty="0" err="1" smtClean="0"/>
              <a:t>contracts</a:t>
            </a:r>
            <a:r>
              <a:rPr lang="pt-PT" sz="2000" dirty="0" smtClean="0"/>
              <a:t>.</a:t>
            </a:r>
          </a:p>
          <a:p>
            <a:pPr marL="292608" lvl="1" indent="0" eaLnBrk="1" fontAlgn="auto" hangingPunct="1">
              <a:spcBef>
                <a:spcPts val="1200"/>
              </a:spcBef>
              <a:spcAft>
                <a:spcPts val="0"/>
              </a:spcAft>
              <a:buClr>
                <a:schemeClr val="accent4"/>
              </a:buClr>
              <a:buFont typeface="Wingdings 2" panose="05020102010507070707" pitchFamily="18" charset="2"/>
              <a:buNone/>
              <a:defRPr/>
            </a:pPr>
            <a:endParaRPr lang="pt-PT" sz="2000" dirty="0" smtClean="0"/>
          </a:p>
          <a:p>
            <a:pPr marL="274320" indent="-274320" eaLnBrk="1" fontAlgn="auto" hangingPunct="1">
              <a:spcAft>
                <a:spcPts val="0"/>
              </a:spcAft>
              <a:buFont typeface="Wingdings 2"/>
              <a:buChar char=""/>
              <a:defRPr/>
            </a:pPr>
            <a:r>
              <a:rPr lang="en-US" sz="2400" dirty="0" smtClean="0">
                <a:sym typeface="Symbol"/>
              </a:rPr>
              <a:t>The capital flows will not continue indefinitely because they will lead to adjustments in interest rates. </a:t>
            </a:r>
            <a:endParaRPr lang="en-US" sz="2400" dirty="0"/>
          </a:p>
          <a:p>
            <a:pPr marL="274320" indent="-274320" eaLnBrk="1" fontAlgn="auto" hangingPunct="1">
              <a:spcAft>
                <a:spcPts val="0"/>
              </a:spcAft>
              <a:buFont typeface="Wingdings 2"/>
              <a:buChar char=""/>
              <a:defRPr/>
            </a:pPr>
            <a:endParaRPr lang="pt-PT" dirty="0" smtClean="0"/>
          </a:p>
        </p:txBody>
      </p:sp>
      <p:sp>
        <p:nvSpPr>
          <p:cNvPr id="12292"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505A19A8-26D8-4147-A0EA-0AAA4619E9C7}" type="slidenum">
              <a:rPr lang="pt-PT" altLang="pt-PT">
                <a:solidFill>
                  <a:schemeClr val="tx2"/>
                </a:solidFill>
                <a:latin typeface="Trebuchet MS" panose="020B0603020202020204" pitchFamily="34" charset="0"/>
              </a:rPr>
              <a:pPr eaLnBrk="1" hangingPunct="1">
                <a:defRPr/>
              </a:pPr>
              <a:t>14</a:t>
            </a:fld>
            <a:endParaRPr lang="pt-PT" altLang="pt-PT">
              <a:solidFill>
                <a:schemeClr val="tx2"/>
              </a:solidFill>
              <a:latin typeface="Trebuchet MS" panose="020B0603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914400" y="274638"/>
            <a:ext cx="7772400" cy="850900"/>
          </a:xfrm>
        </p:spPr>
        <p:txBody>
          <a:bodyPr/>
          <a:lstStyle/>
          <a:p>
            <a:pPr eaLnBrk="1" hangingPunct="1"/>
            <a:r>
              <a:rPr lang="pt-PT" altLang="pt-PT" smtClean="0"/>
              <a:t>International capital flows </a:t>
            </a:r>
          </a:p>
        </p:txBody>
      </p:sp>
      <p:sp>
        <p:nvSpPr>
          <p:cNvPr id="29699" name="Content Placeholder 2"/>
          <p:cNvSpPr>
            <a:spLocks noGrp="1"/>
          </p:cNvSpPr>
          <p:nvPr>
            <p:ph sz="quarter" idx="1"/>
          </p:nvPr>
        </p:nvSpPr>
        <p:spPr>
          <a:xfrm>
            <a:off x="914400" y="1052513"/>
            <a:ext cx="7772400" cy="4967287"/>
          </a:xfrm>
        </p:spPr>
        <p:txBody>
          <a:bodyPr/>
          <a:lstStyle/>
          <a:p>
            <a:pPr eaLnBrk="1" hangingPunct="1">
              <a:defRPr/>
            </a:pPr>
            <a:r>
              <a:rPr lang="pt-PT" altLang="pt-PT" dirty="0" err="1" smtClean="0"/>
              <a:t>Liberalization</a:t>
            </a:r>
            <a:r>
              <a:rPr lang="pt-PT" altLang="pt-PT" dirty="0" smtClean="0"/>
              <a:t> </a:t>
            </a:r>
            <a:r>
              <a:rPr lang="pt-PT" altLang="pt-PT" dirty="0" err="1" smtClean="0"/>
              <a:t>of</a:t>
            </a:r>
            <a:r>
              <a:rPr lang="pt-PT" altLang="pt-PT" dirty="0" smtClean="0"/>
              <a:t> financial </a:t>
            </a:r>
            <a:r>
              <a:rPr lang="pt-PT" altLang="pt-PT" dirty="0" err="1" smtClean="0"/>
              <a:t>markets</a:t>
            </a:r>
            <a:r>
              <a:rPr lang="pt-PT" altLang="pt-PT" dirty="0" smtClean="0"/>
              <a:t> – </a:t>
            </a:r>
            <a:r>
              <a:rPr lang="pt-PT" altLang="pt-PT" dirty="0" err="1" smtClean="0"/>
              <a:t>large</a:t>
            </a:r>
            <a:r>
              <a:rPr lang="pt-PT" altLang="pt-PT" dirty="0" smtClean="0"/>
              <a:t> </a:t>
            </a:r>
            <a:r>
              <a:rPr lang="pt-PT" altLang="pt-PT" dirty="0" err="1" smtClean="0"/>
              <a:t>increase</a:t>
            </a:r>
            <a:r>
              <a:rPr lang="pt-PT" altLang="pt-PT" dirty="0" smtClean="0"/>
              <a:t> in </a:t>
            </a:r>
            <a:r>
              <a:rPr lang="pt-PT" altLang="pt-PT" dirty="0" err="1" smtClean="0"/>
              <a:t>international</a:t>
            </a:r>
            <a:r>
              <a:rPr lang="pt-PT" altLang="pt-PT" dirty="0" smtClean="0"/>
              <a:t> capital </a:t>
            </a:r>
            <a:r>
              <a:rPr lang="pt-PT" altLang="pt-PT" dirty="0" err="1" smtClean="0"/>
              <a:t>flows</a:t>
            </a:r>
            <a:r>
              <a:rPr lang="pt-PT" altLang="pt-PT" dirty="0" smtClean="0"/>
              <a:t> – </a:t>
            </a:r>
            <a:r>
              <a:rPr lang="pt-PT" altLang="pt-PT" dirty="0" err="1" smtClean="0"/>
              <a:t>increased</a:t>
            </a:r>
            <a:r>
              <a:rPr lang="pt-PT" altLang="pt-PT" dirty="0" smtClean="0"/>
              <a:t> </a:t>
            </a:r>
            <a:r>
              <a:rPr lang="pt-PT" altLang="pt-PT" dirty="0" err="1" smtClean="0"/>
              <a:t>sensitivity</a:t>
            </a:r>
            <a:r>
              <a:rPr lang="pt-PT" altLang="pt-PT" dirty="0" smtClean="0"/>
              <a:t> to </a:t>
            </a:r>
            <a:r>
              <a:rPr lang="pt-PT" altLang="pt-PT" dirty="0" err="1" smtClean="0"/>
              <a:t>foreign</a:t>
            </a:r>
            <a:r>
              <a:rPr lang="pt-PT" altLang="pt-PT" dirty="0" smtClean="0"/>
              <a:t> </a:t>
            </a:r>
            <a:r>
              <a:rPr lang="pt-PT" altLang="pt-PT" dirty="0" err="1" smtClean="0"/>
              <a:t>prices</a:t>
            </a:r>
            <a:r>
              <a:rPr lang="pt-PT" altLang="pt-PT" dirty="0" smtClean="0"/>
              <a:t> </a:t>
            </a:r>
            <a:r>
              <a:rPr lang="pt-PT" altLang="pt-PT" dirty="0" err="1" smtClean="0"/>
              <a:t>and</a:t>
            </a:r>
            <a:r>
              <a:rPr lang="pt-PT" altLang="pt-PT" dirty="0" smtClean="0"/>
              <a:t> rates </a:t>
            </a:r>
            <a:r>
              <a:rPr lang="pt-PT" altLang="pt-PT" dirty="0" err="1" smtClean="0"/>
              <a:t>of</a:t>
            </a:r>
            <a:r>
              <a:rPr lang="pt-PT" altLang="pt-PT" dirty="0" smtClean="0"/>
              <a:t> </a:t>
            </a:r>
            <a:r>
              <a:rPr lang="pt-PT" altLang="pt-PT" dirty="0" err="1" smtClean="0"/>
              <a:t>return</a:t>
            </a:r>
            <a:r>
              <a:rPr lang="pt-PT" altLang="pt-PT" dirty="0" smtClean="0"/>
              <a:t> – </a:t>
            </a:r>
            <a:r>
              <a:rPr lang="pt-PT" altLang="pt-PT" dirty="0" err="1" smtClean="0"/>
              <a:t>correlation</a:t>
            </a:r>
            <a:r>
              <a:rPr lang="pt-PT" altLang="pt-PT" dirty="0" smtClean="0"/>
              <a:t> </a:t>
            </a:r>
            <a:r>
              <a:rPr lang="pt-PT" altLang="pt-PT" dirty="0" err="1" smtClean="0"/>
              <a:t>between</a:t>
            </a:r>
            <a:r>
              <a:rPr lang="pt-PT" altLang="pt-PT" dirty="0" smtClean="0"/>
              <a:t> </a:t>
            </a:r>
            <a:r>
              <a:rPr lang="pt-PT" altLang="pt-PT" dirty="0" err="1" smtClean="0"/>
              <a:t>domestic</a:t>
            </a:r>
            <a:r>
              <a:rPr lang="pt-PT" altLang="pt-PT" dirty="0" smtClean="0"/>
              <a:t> </a:t>
            </a:r>
            <a:r>
              <a:rPr lang="pt-PT" altLang="pt-PT" dirty="0" err="1" smtClean="0"/>
              <a:t>investment</a:t>
            </a:r>
            <a:r>
              <a:rPr lang="pt-PT" altLang="pt-PT" dirty="0" smtClean="0"/>
              <a:t> </a:t>
            </a:r>
            <a:r>
              <a:rPr lang="pt-PT" altLang="pt-PT" dirty="0" err="1" smtClean="0"/>
              <a:t>and</a:t>
            </a:r>
            <a:r>
              <a:rPr lang="pt-PT" altLang="pt-PT" dirty="0" smtClean="0"/>
              <a:t> </a:t>
            </a:r>
            <a:r>
              <a:rPr lang="pt-PT" altLang="pt-PT" dirty="0" err="1" smtClean="0"/>
              <a:t>national</a:t>
            </a:r>
            <a:r>
              <a:rPr lang="pt-PT" altLang="pt-PT" dirty="0" smtClean="0"/>
              <a:t> </a:t>
            </a:r>
            <a:r>
              <a:rPr lang="pt-PT" altLang="pt-PT" dirty="0" err="1" smtClean="0"/>
              <a:t>saving</a:t>
            </a:r>
            <a:r>
              <a:rPr lang="pt-PT" altLang="pt-PT" dirty="0" smtClean="0"/>
              <a:t> </a:t>
            </a:r>
            <a:r>
              <a:rPr lang="pt-PT" altLang="pt-PT" dirty="0" err="1" smtClean="0"/>
              <a:t>may</a:t>
            </a:r>
            <a:r>
              <a:rPr lang="pt-PT" altLang="pt-PT" dirty="0" smtClean="0"/>
              <a:t> </a:t>
            </a:r>
            <a:r>
              <a:rPr lang="pt-PT" altLang="pt-PT" dirty="0" err="1" smtClean="0"/>
              <a:t>be</a:t>
            </a:r>
            <a:r>
              <a:rPr lang="pt-PT" altLang="pt-PT" dirty="0" smtClean="0"/>
              <a:t> </a:t>
            </a:r>
            <a:r>
              <a:rPr lang="pt-PT" altLang="pt-PT" dirty="0" err="1" smtClean="0"/>
              <a:t>weakened</a:t>
            </a:r>
            <a:r>
              <a:rPr lang="pt-PT" altLang="pt-PT" dirty="0" smtClean="0"/>
              <a:t>.</a:t>
            </a:r>
          </a:p>
          <a:p>
            <a:pPr eaLnBrk="1" hangingPunct="1">
              <a:defRPr/>
            </a:pPr>
            <a:r>
              <a:rPr lang="pt-PT" altLang="pt-PT" dirty="0" err="1" smtClean="0"/>
              <a:t>Necessary</a:t>
            </a:r>
            <a:r>
              <a:rPr lang="pt-PT" altLang="pt-PT" dirty="0" smtClean="0"/>
              <a:t> to take </a:t>
            </a:r>
            <a:r>
              <a:rPr lang="pt-PT" altLang="pt-PT" dirty="0" err="1" smtClean="0"/>
              <a:t>into</a:t>
            </a:r>
            <a:r>
              <a:rPr lang="pt-PT" altLang="pt-PT" dirty="0" smtClean="0"/>
              <a:t> </a:t>
            </a:r>
            <a:r>
              <a:rPr lang="pt-PT" altLang="pt-PT" dirty="0" err="1" smtClean="0"/>
              <a:t>account</a:t>
            </a:r>
            <a:r>
              <a:rPr lang="pt-PT" altLang="pt-PT" dirty="0" smtClean="0"/>
              <a:t> cross-</a:t>
            </a:r>
            <a:r>
              <a:rPr lang="pt-PT" altLang="pt-PT" dirty="0" err="1" smtClean="0"/>
              <a:t>border</a:t>
            </a:r>
            <a:r>
              <a:rPr lang="pt-PT" altLang="pt-PT" dirty="0" smtClean="0"/>
              <a:t> </a:t>
            </a:r>
            <a:r>
              <a:rPr lang="pt-PT" altLang="pt-PT" dirty="0" err="1" smtClean="0"/>
              <a:t>and</a:t>
            </a:r>
            <a:r>
              <a:rPr lang="pt-PT" altLang="pt-PT" dirty="0" smtClean="0"/>
              <a:t> cross-</a:t>
            </a:r>
            <a:r>
              <a:rPr lang="pt-PT" altLang="pt-PT" dirty="0" err="1" smtClean="0"/>
              <a:t>currency</a:t>
            </a:r>
            <a:r>
              <a:rPr lang="pt-PT" altLang="pt-PT" dirty="0" smtClean="0"/>
              <a:t> </a:t>
            </a:r>
            <a:r>
              <a:rPr lang="pt-PT" altLang="pt-PT" dirty="0" err="1" smtClean="0"/>
              <a:t>adjustments</a:t>
            </a:r>
            <a:r>
              <a:rPr lang="pt-PT" altLang="pt-PT" dirty="0" smtClean="0"/>
              <a:t> to </a:t>
            </a:r>
            <a:r>
              <a:rPr lang="pt-PT" altLang="pt-PT" dirty="0" err="1" smtClean="0"/>
              <a:t>demography</a:t>
            </a:r>
            <a:r>
              <a:rPr lang="pt-PT" altLang="pt-PT" dirty="0" smtClean="0"/>
              <a:t> </a:t>
            </a:r>
            <a:r>
              <a:rPr lang="pt-PT" altLang="pt-PT" dirty="0" err="1" smtClean="0"/>
              <a:t>and</a:t>
            </a:r>
            <a:r>
              <a:rPr lang="pt-PT" altLang="pt-PT" dirty="0" smtClean="0"/>
              <a:t> </a:t>
            </a:r>
            <a:r>
              <a:rPr lang="pt-PT" altLang="pt-PT" dirty="0" err="1" smtClean="0"/>
              <a:t>not</a:t>
            </a:r>
            <a:r>
              <a:rPr lang="pt-PT" altLang="pt-PT" dirty="0" smtClean="0"/>
              <a:t> </a:t>
            </a:r>
            <a:r>
              <a:rPr lang="pt-PT" altLang="pt-PT" dirty="0" err="1" smtClean="0"/>
              <a:t>just</a:t>
            </a:r>
            <a:r>
              <a:rPr lang="pt-PT" altLang="pt-PT" dirty="0" smtClean="0"/>
              <a:t> </a:t>
            </a:r>
            <a:r>
              <a:rPr lang="pt-PT" altLang="pt-PT" dirty="0" err="1" smtClean="0"/>
              <a:t>domestic</a:t>
            </a:r>
            <a:r>
              <a:rPr lang="pt-PT" altLang="pt-PT" dirty="0" smtClean="0"/>
              <a:t> </a:t>
            </a:r>
            <a:r>
              <a:rPr lang="pt-PT" altLang="pt-PT" dirty="0" err="1" smtClean="0"/>
              <a:t>adjustments</a:t>
            </a:r>
            <a:r>
              <a:rPr lang="pt-PT" altLang="pt-PT" dirty="0" smtClean="0"/>
              <a:t>.</a:t>
            </a:r>
          </a:p>
          <a:p>
            <a:pPr marL="0" indent="0" eaLnBrk="1" hangingPunct="1">
              <a:buFont typeface="Wingdings 2" panose="05020102010507070707" pitchFamily="18" charset="2"/>
              <a:buNone/>
              <a:defRPr/>
            </a:pPr>
            <a:endParaRPr lang="pt-PT" altLang="pt-PT" dirty="0" smtClean="0"/>
          </a:p>
        </p:txBody>
      </p:sp>
      <p:sp>
        <p:nvSpPr>
          <p:cNvPr id="4" name="Slide Number Placeholder 3"/>
          <p:cNvSpPr>
            <a:spLocks noGrp="1"/>
          </p:cNvSpPr>
          <p:nvPr>
            <p:ph type="sldNum" sz="quarter" idx="12"/>
          </p:nvPr>
        </p:nvSpPr>
        <p:spPr/>
        <p:txBody>
          <a:bodyPr/>
          <a:lstStyle/>
          <a:p>
            <a:pPr>
              <a:defRPr/>
            </a:pPr>
            <a:fld id="{CE43A934-E72C-4587-8B16-953C95AC2FA4}" type="slidenum">
              <a:rPr lang="pt-PT" altLang="pt-PT" smtClean="0"/>
              <a:pPr>
                <a:defRPr/>
              </a:pPr>
              <a:t>15</a:t>
            </a:fld>
            <a:endParaRPr lang="pt-PT" altLang="pt-P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sz="quarter" idx="1"/>
          </p:nvPr>
        </p:nvSpPr>
        <p:spPr>
          <a:xfrm>
            <a:off x="457200" y="500063"/>
            <a:ext cx="7239000" cy="5956300"/>
          </a:xfrm>
        </p:spPr>
        <p:txBody>
          <a:bodyPr/>
          <a:lstStyle/>
          <a:p>
            <a:pPr eaLnBrk="1" hangingPunct="1"/>
            <a:r>
              <a:rPr lang="pt-PT" altLang="pt-PT" b="1" dirty="0" err="1" smtClean="0"/>
              <a:t>If</a:t>
            </a:r>
            <a:r>
              <a:rPr lang="pt-PT" altLang="pt-PT" b="1" dirty="0" smtClean="0"/>
              <a:t> </a:t>
            </a:r>
            <a:r>
              <a:rPr lang="pt-PT" altLang="pt-PT" b="1" dirty="0" err="1" smtClean="0"/>
              <a:t>the</a:t>
            </a:r>
            <a:r>
              <a:rPr lang="pt-PT" altLang="pt-PT" b="1" dirty="0" smtClean="0"/>
              <a:t> </a:t>
            </a:r>
            <a:r>
              <a:rPr lang="pt-PT" altLang="pt-PT" b="1" dirty="0" err="1" smtClean="0"/>
              <a:t>impact</a:t>
            </a:r>
            <a:r>
              <a:rPr lang="pt-PT" altLang="pt-PT" b="1" dirty="0" smtClean="0"/>
              <a:t> </a:t>
            </a:r>
            <a:r>
              <a:rPr lang="pt-PT" altLang="pt-PT" b="1" dirty="0" err="1" smtClean="0"/>
              <a:t>of</a:t>
            </a:r>
            <a:r>
              <a:rPr lang="pt-PT" altLang="pt-PT" b="1" dirty="0" smtClean="0"/>
              <a:t> </a:t>
            </a:r>
            <a:r>
              <a:rPr lang="pt-PT" altLang="pt-PT" b="1" dirty="0" err="1" smtClean="0"/>
              <a:t>ageing</a:t>
            </a:r>
            <a:r>
              <a:rPr lang="pt-PT" altLang="pt-PT" b="1" dirty="0" smtClean="0"/>
              <a:t> </a:t>
            </a:r>
            <a:r>
              <a:rPr lang="pt-PT" altLang="pt-PT" b="1" dirty="0" err="1" smtClean="0"/>
              <a:t>on</a:t>
            </a:r>
            <a:r>
              <a:rPr lang="pt-PT" altLang="pt-PT" b="1" dirty="0" smtClean="0"/>
              <a:t> </a:t>
            </a:r>
            <a:r>
              <a:rPr lang="pt-PT" altLang="pt-PT" b="1" dirty="0" err="1" smtClean="0"/>
              <a:t>savings</a:t>
            </a:r>
            <a:r>
              <a:rPr lang="pt-PT" altLang="pt-PT" b="1" dirty="0" smtClean="0"/>
              <a:t> </a:t>
            </a:r>
            <a:r>
              <a:rPr lang="pt-PT" altLang="pt-PT" b="1" dirty="0" err="1" smtClean="0"/>
              <a:t>is</a:t>
            </a:r>
            <a:r>
              <a:rPr lang="pt-PT" altLang="pt-PT" b="1" dirty="0" smtClean="0"/>
              <a:t> </a:t>
            </a:r>
            <a:r>
              <a:rPr lang="pt-PT" altLang="pt-PT" b="1" dirty="0" err="1" smtClean="0"/>
              <a:t>larger</a:t>
            </a:r>
            <a:r>
              <a:rPr lang="pt-PT" altLang="pt-PT" b="1" dirty="0" smtClean="0"/>
              <a:t> </a:t>
            </a:r>
            <a:r>
              <a:rPr lang="pt-PT" altLang="pt-PT" b="1" dirty="0" err="1" smtClean="0"/>
              <a:t>than</a:t>
            </a:r>
            <a:r>
              <a:rPr lang="pt-PT" altLang="pt-PT" b="1" dirty="0" smtClean="0"/>
              <a:t> </a:t>
            </a:r>
            <a:r>
              <a:rPr lang="pt-PT" altLang="pt-PT" b="1" dirty="0" err="1" smtClean="0"/>
              <a:t>the</a:t>
            </a:r>
            <a:r>
              <a:rPr lang="pt-PT" altLang="pt-PT" b="1" dirty="0" smtClean="0"/>
              <a:t> </a:t>
            </a:r>
            <a:r>
              <a:rPr lang="pt-PT" altLang="pt-PT" b="1" dirty="0" err="1" smtClean="0"/>
              <a:t>impact</a:t>
            </a:r>
            <a:r>
              <a:rPr lang="pt-PT" altLang="pt-PT" b="1" dirty="0" smtClean="0"/>
              <a:t> </a:t>
            </a:r>
            <a:r>
              <a:rPr lang="pt-PT" altLang="pt-PT" b="1" dirty="0" err="1" smtClean="0"/>
              <a:t>on</a:t>
            </a:r>
            <a:r>
              <a:rPr lang="pt-PT" altLang="pt-PT" b="1" dirty="0" smtClean="0"/>
              <a:t> </a:t>
            </a:r>
            <a:r>
              <a:rPr lang="pt-PT" altLang="pt-PT" b="1" dirty="0" err="1" smtClean="0"/>
              <a:t>the</a:t>
            </a:r>
            <a:r>
              <a:rPr lang="pt-PT" altLang="pt-PT" b="1" dirty="0" smtClean="0"/>
              <a:t> </a:t>
            </a:r>
            <a:r>
              <a:rPr lang="pt-PT" altLang="pt-PT" b="1" dirty="0" err="1" smtClean="0"/>
              <a:t>demand</a:t>
            </a:r>
            <a:r>
              <a:rPr lang="pt-PT" altLang="pt-PT" b="1" dirty="0" smtClean="0"/>
              <a:t> for </a:t>
            </a:r>
            <a:r>
              <a:rPr lang="pt-PT" altLang="pt-PT" b="1" dirty="0" err="1" smtClean="0"/>
              <a:t>investment</a:t>
            </a:r>
            <a:r>
              <a:rPr lang="pt-PT" altLang="pt-PT" b="1" dirty="0" smtClean="0"/>
              <a:t> in a </a:t>
            </a:r>
            <a:r>
              <a:rPr lang="pt-PT" altLang="pt-PT" b="1" dirty="0" err="1" smtClean="0"/>
              <a:t>certain</a:t>
            </a:r>
            <a:r>
              <a:rPr lang="pt-PT" altLang="pt-PT" b="1" dirty="0" smtClean="0"/>
              <a:t> country</a:t>
            </a:r>
            <a:endParaRPr lang="pt-PT" altLang="pt-PT" dirty="0" smtClean="0"/>
          </a:p>
          <a:p>
            <a:pPr eaLnBrk="1" hangingPunct="1">
              <a:spcBef>
                <a:spcPts val="1200"/>
              </a:spcBef>
            </a:pPr>
            <a:r>
              <a:rPr lang="en-US" altLang="pt-PT" dirty="0" smtClean="0"/>
              <a:t>This cannot be true for all the countries in the world at the same time, even if all were experiencing population ageing with the same type of effects. Globally, the changes in flows have to cancel.</a:t>
            </a:r>
          </a:p>
          <a:p>
            <a:pPr eaLnBrk="1" hangingPunct="1">
              <a:spcBef>
                <a:spcPts val="1200"/>
              </a:spcBef>
            </a:pPr>
            <a:r>
              <a:rPr lang="en-US" altLang="pt-PT" dirty="0" smtClean="0"/>
              <a:t>Historically, during the last 50 years - downward trends in savings and investment around the world.</a:t>
            </a:r>
          </a:p>
        </p:txBody>
      </p:sp>
      <p:sp>
        <p:nvSpPr>
          <p:cNvPr id="13315"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F85E8FC4-EBFD-4A7D-B519-3168D2F7DA27}" type="slidenum">
              <a:rPr lang="pt-PT" altLang="pt-PT">
                <a:solidFill>
                  <a:schemeClr val="tx2"/>
                </a:solidFill>
                <a:latin typeface="Trebuchet MS" panose="020B0603020202020204" pitchFamily="34" charset="0"/>
              </a:rPr>
              <a:pPr eaLnBrk="1" hangingPunct="1">
                <a:defRPr/>
              </a:pPr>
              <a:t>16</a:t>
            </a:fld>
            <a:endParaRPr lang="pt-PT" altLang="pt-PT">
              <a:solidFill>
                <a:schemeClr val="tx2"/>
              </a:solidFill>
              <a:latin typeface="Trebuchet MS" panose="020B060302020202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28625"/>
            <a:ext cx="7239000" cy="6027738"/>
          </a:xfrm>
        </p:spPr>
        <p:txBody>
          <a:bodyPr>
            <a:normAutofit lnSpcReduction="10000"/>
          </a:bodyPr>
          <a:lstStyle/>
          <a:p>
            <a:pPr marL="274320" indent="-274320" eaLnBrk="1" fontAlgn="auto" hangingPunct="1">
              <a:spcAft>
                <a:spcPts val="0"/>
              </a:spcAft>
              <a:buFont typeface="Wingdings 2"/>
              <a:buChar char=""/>
              <a:defRPr/>
            </a:pPr>
            <a:r>
              <a:rPr lang="pt-PT" dirty="0"/>
              <a:t>Financial </a:t>
            </a:r>
            <a:r>
              <a:rPr lang="pt-PT" dirty="0" err="1" smtClean="0"/>
              <a:t>Integration</a:t>
            </a:r>
            <a:endParaRPr lang="pt-PT" dirty="0" smtClean="0"/>
          </a:p>
          <a:p>
            <a:pPr marL="521208" lvl="1" eaLnBrk="1" fontAlgn="auto" hangingPunct="1">
              <a:spcAft>
                <a:spcPts val="0"/>
              </a:spcAft>
              <a:buClr>
                <a:schemeClr val="accent4"/>
              </a:buClr>
              <a:buFont typeface="Wingdings 2"/>
              <a:buChar char=""/>
              <a:defRPr/>
            </a:pPr>
            <a:r>
              <a:rPr lang="pt-PT" dirty="0" err="1" smtClean="0">
                <a:sym typeface="Wingdings"/>
              </a:rPr>
              <a:t>Higher</a:t>
            </a:r>
            <a:r>
              <a:rPr lang="pt-PT" dirty="0" smtClean="0">
                <a:sym typeface="Wingdings"/>
              </a:rPr>
              <a:t> </a:t>
            </a:r>
            <a:r>
              <a:rPr lang="pt-PT" dirty="0" err="1" smtClean="0"/>
              <a:t>substitutability</a:t>
            </a:r>
            <a:r>
              <a:rPr lang="pt-PT" dirty="0" smtClean="0"/>
              <a:t> </a:t>
            </a:r>
            <a:r>
              <a:rPr lang="pt-PT" dirty="0" err="1" smtClean="0"/>
              <a:t>between</a:t>
            </a:r>
            <a:r>
              <a:rPr lang="pt-PT" dirty="0" smtClean="0"/>
              <a:t> </a:t>
            </a:r>
            <a:r>
              <a:rPr lang="pt-PT" dirty="0" err="1" smtClean="0"/>
              <a:t>assets</a:t>
            </a:r>
            <a:r>
              <a:rPr lang="pt-PT" dirty="0" smtClean="0"/>
              <a:t> </a:t>
            </a:r>
            <a:r>
              <a:rPr lang="pt-PT" dirty="0" err="1" smtClean="0"/>
              <a:t>issued</a:t>
            </a:r>
            <a:r>
              <a:rPr lang="pt-PT" dirty="0" smtClean="0"/>
              <a:t> in </a:t>
            </a:r>
            <a:r>
              <a:rPr lang="pt-PT" dirty="0" err="1" smtClean="0"/>
              <a:t>different</a:t>
            </a:r>
            <a:r>
              <a:rPr lang="pt-PT" dirty="0" smtClean="0"/>
              <a:t> countries </a:t>
            </a:r>
            <a:r>
              <a:rPr lang="pt-PT" dirty="0" err="1" smtClean="0"/>
              <a:t>and</a:t>
            </a:r>
            <a:r>
              <a:rPr lang="pt-PT" dirty="0" smtClean="0"/>
              <a:t> </a:t>
            </a:r>
            <a:r>
              <a:rPr lang="pt-PT" dirty="0" err="1" smtClean="0"/>
              <a:t>between</a:t>
            </a:r>
            <a:r>
              <a:rPr lang="pt-PT" dirty="0" smtClean="0"/>
              <a:t> </a:t>
            </a:r>
            <a:r>
              <a:rPr lang="pt-PT" dirty="0" err="1" smtClean="0"/>
              <a:t>assets</a:t>
            </a:r>
            <a:r>
              <a:rPr lang="pt-PT" dirty="0" smtClean="0"/>
              <a:t> </a:t>
            </a:r>
            <a:r>
              <a:rPr lang="pt-PT" dirty="0" err="1" smtClean="0"/>
              <a:t>denominated</a:t>
            </a:r>
            <a:r>
              <a:rPr lang="pt-PT" dirty="0" smtClean="0"/>
              <a:t>  in </a:t>
            </a:r>
            <a:r>
              <a:rPr lang="pt-PT" dirty="0" err="1" smtClean="0"/>
              <a:t>different</a:t>
            </a:r>
            <a:r>
              <a:rPr lang="pt-PT" dirty="0" smtClean="0"/>
              <a:t> </a:t>
            </a:r>
            <a:r>
              <a:rPr lang="pt-PT" dirty="0" err="1" smtClean="0"/>
              <a:t>currencies</a:t>
            </a:r>
            <a:r>
              <a:rPr lang="pt-PT" dirty="0" smtClean="0"/>
              <a:t>. </a:t>
            </a:r>
          </a:p>
          <a:p>
            <a:pPr marL="521208" lvl="1" eaLnBrk="1" fontAlgn="auto" hangingPunct="1">
              <a:spcAft>
                <a:spcPts val="0"/>
              </a:spcAft>
              <a:buClr>
                <a:schemeClr val="accent4"/>
              </a:buClr>
              <a:buFont typeface="Wingdings 2"/>
              <a:buChar char=""/>
              <a:defRPr/>
            </a:pPr>
            <a:r>
              <a:rPr lang="pt-PT" dirty="0" err="1" smtClean="0"/>
              <a:t>Higher</a:t>
            </a:r>
            <a:r>
              <a:rPr lang="pt-PT" dirty="0" smtClean="0"/>
              <a:t> </a:t>
            </a:r>
            <a:r>
              <a:rPr lang="pt-PT" dirty="0" err="1" smtClean="0"/>
              <a:t>proportion</a:t>
            </a:r>
            <a:r>
              <a:rPr lang="pt-PT" dirty="0" smtClean="0"/>
              <a:t>  </a:t>
            </a:r>
            <a:r>
              <a:rPr lang="pt-PT" dirty="0" err="1" smtClean="0"/>
              <a:t>of</a:t>
            </a:r>
            <a:r>
              <a:rPr lang="pt-PT" dirty="0" smtClean="0"/>
              <a:t> </a:t>
            </a:r>
            <a:r>
              <a:rPr lang="pt-PT" dirty="0" err="1" smtClean="0"/>
              <a:t>macroeconomic</a:t>
            </a:r>
            <a:r>
              <a:rPr lang="pt-PT" dirty="0" smtClean="0"/>
              <a:t> </a:t>
            </a:r>
            <a:r>
              <a:rPr lang="pt-PT" dirty="0" err="1" smtClean="0"/>
              <a:t>adjustments</a:t>
            </a:r>
            <a:r>
              <a:rPr lang="pt-PT" dirty="0" smtClean="0"/>
              <a:t> </a:t>
            </a:r>
            <a:r>
              <a:rPr lang="pt-PT" dirty="0" err="1" smtClean="0"/>
              <a:t>based</a:t>
            </a:r>
            <a:r>
              <a:rPr lang="pt-PT" dirty="0" smtClean="0"/>
              <a:t> </a:t>
            </a:r>
            <a:r>
              <a:rPr lang="pt-PT" dirty="0" err="1" smtClean="0"/>
              <a:t>on</a:t>
            </a:r>
            <a:r>
              <a:rPr lang="pt-PT" dirty="0" smtClean="0"/>
              <a:t>  </a:t>
            </a:r>
            <a:r>
              <a:rPr lang="pt-PT" dirty="0" err="1" smtClean="0"/>
              <a:t>international</a:t>
            </a:r>
            <a:r>
              <a:rPr lang="pt-PT" dirty="0" smtClean="0"/>
              <a:t> </a:t>
            </a:r>
            <a:r>
              <a:rPr lang="pt-PT" dirty="0" err="1" smtClean="0"/>
              <a:t>transactions</a:t>
            </a:r>
            <a:r>
              <a:rPr lang="pt-PT" dirty="0" smtClean="0"/>
              <a:t> </a:t>
            </a:r>
            <a:r>
              <a:rPr lang="pt-PT" dirty="0" err="1" smtClean="0"/>
              <a:t>and</a:t>
            </a:r>
            <a:r>
              <a:rPr lang="pt-PT" dirty="0" smtClean="0"/>
              <a:t> </a:t>
            </a:r>
            <a:r>
              <a:rPr lang="pt-PT" dirty="0" err="1" smtClean="0"/>
              <a:t>international</a:t>
            </a:r>
            <a:r>
              <a:rPr lang="pt-PT" dirty="0" smtClean="0"/>
              <a:t> </a:t>
            </a:r>
            <a:r>
              <a:rPr lang="pt-PT" dirty="0" err="1" smtClean="0"/>
              <a:t>markets</a:t>
            </a:r>
            <a:r>
              <a:rPr lang="pt-PT" dirty="0" smtClean="0"/>
              <a:t>. </a:t>
            </a:r>
          </a:p>
          <a:p>
            <a:pPr marL="521208" lvl="1" eaLnBrk="1" fontAlgn="auto" hangingPunct="1">
              <a:spcAft>
                <a:spcPts val="0"/>
              </a:spcAft>
              <a:buClr>
                <a:schemeClr val="accent4"/>
              </a:buClr>
              <a:buFont typeface="Wingdings 2"/>
              <a:buChar char=""/>
              <a:defRPr/>
            </a:pPr>
            <a:r>
              <a:rPr lang="pt-PT" dirty="0" err="1" smtClean="0"/>
              <a:t>Perfect</a:t>
            </a:r>
            <a:r>
              <a:rPr lang="pt-PT" dirty="0" smtClean="0"/>
              <a:t> </a:t>
            </a:r>
            <a:r>
              <a:rPr lang="pt-PT" dirty="0" err="1" smtClean="0"/>
              <a:t>integration</a:t>
            </a:r>
            <a:r>
              <a:rPr lang="pt-PT" dirty="0" smtClean="0"/>
              <a:t> – </a:t>
            </a:r>
            <a:r>
              <a:rPr lang="pt-PT" dirty="0" err="1" smtClean="0"/>
              <a:t>savings</a:t>
            </a:r>
            <a:r>
              <a:rPr lang="pt-PT" dirty="0" smtClean="0"/>
              <a:t> in </a:t>
            </a:r>
            <a:r>
              <a:rPr lang="pt-PT" dirty="0" err="1" smtClean="0"/>
              <a:t>one</a:t>
            </a:r>
            <a:r>
              <a:rPr lang="pt-PT" dirty="0" smtClean="0"/>
              <a:t> </a:t>
            </a:r>
            <a:r>
              <a:rPr lang="pt-PT" dirty="0" err="1" smtClean="0"/>
              <a:t>economy</a:t>
            </a:r>
            <a:r>
              <a:rPr lang="pt-PT" dirty="0" smtClean="0"/>
              <a:t> </a:t>
            </a:r>
            <a:r>
              <a:rPr lang="pt-PT" dirty="0" err="1" smtClean="0"/>
              <a:t>could</a:t>
            </a:r>
            <a:r>
              <a:rPr lang="pt-PT" dirty="0" smtClean="0"/>
              <a:t> </a:t>
            </a:r>
            <a:r>
              <a:rPr lang="pt-PT" dirty="0" err="1" smtClean="0"/>
              <a:t>be</a:t>
            </a:r>
            <a:r>
              <a:rPr lang="pt-PT" dirty="0" smtClean="0"/>
              <a:t> </a:t>
            </a:r>
            <a:r>
              <a:rPr lang="pt-PT" dirty="0" err="1" smtClean="0"/>
              <a:t>invested</a:t>
            </a:r>
            <a:r>
              <a:rPr lang="pt-PT" dirty="0" smtClean="0"/>
              <a:t>  </a:t>
            </a:r>
            <a:r>
              <a:rPr lang="pt-PT" dirty="0" err="1" smtClean="0"/>
              <a:t>anywhere</a:t>
            </a:r>
            <a:r>
              <a:rPr lang="pt-PT" dirty="0" smtClean="0"/>
              <a:t> in </a:t>
            </a:r>
            <a:r>
              <a:rPr lang="pt-PT" dirty="0" err="1" smtClean="0"/>
              <a:t>the</a:t>
            </a:r>
            <a:r>
              <a:rPr lang="pt-PT" dirty="0" smtClean="0"/>
              <a:t> </a:t>
            </a:r>
            <a:r>
              <a:rPr lang="pt-PT" dirty="0" err="1" smtClean="0"/>
              <a:t>world</a:t>
            </a:r>
            <a:r>
              <a:rPr lang="pt-PT" dirty="0" smtClean="0"/>
              <a:t>. </a:t>
            </a:r>
            <a:r>
              <a:rPr lang="pt-PT" dirty="0" err="1" smtClean="0"/>
              <a:t>Therefore</a:t>
            </a:r>
            <a:r>
              <a:rPr lang="pt-PT" dirty="0" smtClean="0"/>
              <a:t>, in open </a:t>
            </a:r>
            <a:r>
              <a:rPr lang="pt-PT" dirty="0" err="1" smtClean="0"/>
              <a:t>economies</a:t>
            </a:r>
            <a:r>
              <a:rPr lang="pt-PT" dirty="0" smtClean="0"/>
              <a:t>, </a:t>
            </a:r>
            <a:r>
              <a:rPr lang="pt-PT" dirty="0" err="1" smtClean="0"/>
              <a:t>the</a:t>
            </a:r>
            <a:r>
              <a:rPr lang="pt-PT" dirty="0" smtClean="0"/>
              <a:t> </a:t>
            </a:r>
            <a:r>
              <a:rPr lang="pt-PT" dirty="0" err="1" smtClean="0"/>
              <a:t>correlation</a:t>
            </a:r>
            <a:r>
              <a:rPr lang="pt-PT" dirty="0" smtClean="0"/>
              <a:t> </a:t>
            </a:r>
            <a:r>
              <a:rPr lang="pt-PT" dirty="0" err="1" smtClean="0"/>
              <a:t>between</a:t>
            </a:r>
            <a:r>
              <a:rPr lang="pt-PT" dirty="0" smtClean="0"/>
              <a:t> </a:t>
            </a:r>
            <a:r>
              <a:rPr lang="pt-PT" dirty="0" err="1" smtClean="0"/>
              <a:t>investment</a:t>
            </a:r>
            <a:r>
              <a:rPr lang="pt-PT" dirty="0" smtClean="0"/>
              <a:t> </a:t>
            </a:r>
            <a:r>
              <a:rPr lang="pt-PT" dirty="0" err="1" smtClean="0"/>
              <a:t>and</a:t>
            </a:r>
            <a:r>
              <a:rPr lang="pt-PT" dirty="0" smtClean="0"/>
              <a:t> </a:t>
            </a:r>
            <a:r>
              <a:rPr lang="pt-PT" dirty="0" err="1" smtClean="0"/>
              <a:t>savings</a:t>
            </a:r>
            <a:r>
              <a:rPr lang="pt-PT" dirty="0" smtClean="0"/>
              <a:t> </a:t>
            </a:r>
            <a:r>
              <a:rPr lang="pt-PT" dirty="0" err="1" smtClean="0"/>
              <a:t>is</a:t>
            </a:r>
            <a:r>
              <a:rPr lang="pt-PT" dirty="0" smtClean="0"/>
              <a:t> </a:t>
            </a:r>
            <a:r>
              <a:rPr lang="pt-PT" dirty="0" err="1" smtClean="0"/>
              <a:t>not</a:t>
            </a:r>
            <a:r>
              <a:rPr lang="pt-PT" dirty="0" smtClean="0"/>
              <a:t> </a:t>
            </a:r>
            <a:r>
              <a:rPr lang="pt-PT" dirty="0" err="1" smtClean="0"/>
              <a:t>necessarily</a:t>
            </a:r>
            <a:r>
              <a:rPr lang="pt-PT" dirty="0" smtClean="0"/>
              <a:t> </a:t>
            </a:r>
            <a:r>
              <a:rPr lang="pt-PT" dirty="0" err="1" smtClean="0"/>
              <a:t>high</a:t>
            </a:r>
            <a:r>
              <a:rPr lang="pt-PT" dirty="0" smtClean="0"/>
              <a:t>.</a:t>
            </a:r>
          </a:p>
          <a:p>
            <a:pPr marL="274320" indent="-274320" eaLnBrk="1" fontAlgn="auto" hangingPunct="1">
              <a:spcAft>
                <a:spcPts val="0"/>
              </a:spcAft>
              <a:buFont typeface="Wingdings 2"/>
              <a:buChar char=""/>
              <a:defRPr/>
            </a:pPr>
            <a:r>
              <a:rPr lang="pt-PT" dirty="0" err="1" smtClean="0"/>
              <a:t>However</a:t>
            </a:r>
            <a:r>
              <a:rPr lang="pt-PT" dirty="0" smtClean="0"/>
              <a:t>: </a:t>
            </a:r>
          </a:p>
          <a:p>
            <a:pPr marL="548958" lvl="1" indent="-274320" eaLnBrk="1" fontAlgn="auto" hangingPunct="1">
              <a:spcAft>
                <a:spcPts val="0"/>
              </a:spcAft>
              <a:buFont typeface="Wingdings 2"/>
              <a:buChar char=""/>
              <a:defRPr/>
            </a:pPr>
            <a:r>
              <a:rPr lang="pt-PT" dirty="0" err="1" smtClean="0"/>
              <a:t>Evidence</a:t>
            </a:r>
            <a:r>
              <a:rPr lang="pt-PT" dirty="0" smtClean="0"/>
              <a:t> </a:t>
            </a:r>
            <a:r>
              <a:rPr lang="pt-PT" dirty="0" err="1" smtClean="0"/>
              <a:t>of</a:t>
            </a:r>
            <a:r>
              <a:rPr lang="pt-PT" dirty="0" smtClean="0"/>
              <a:t> “</a:t>
            </a:r>
            <a:r>
              <a:rPr lang="pt-PT" dirty="0" err="1" smtClean="0"/>
              <a:t>home</a:t>
            </a:r>
            <a:r>
              <a:rPr lang="pt-PT" dirty="0" smtClean="0"/>
              <a:t> </a:t>
            </a:r>
            <a:r>
              <a:rPr lang="pt-PT" dirty="0" err="1" smtClean="0"/>
              <a:t>bias</a:t>
            </a:r>
            <a:r>
              <a:rPr lang="pt-PT" dirty="0" smtClean="0"/>
              <a:t>”.</a:t>
            </a:r>
          </a:p>
          <a:p>
            <a:pPr marL="548958" lvl="1" indent="-274320" eaLnBrk="1" fontAlgn="auto" hangingPunct="1">
              <a:spcAft>
                <a:spcPts val="0"/>
              </a:spcAft>
              <a:buFont typeface="Wingdings 2"/>
              <a:buChar char=""/>
              <a:defRPr/>
            </a:pPr>
            <a:r>
              <a:rPr lang="pt-PT" dirty="0" err="1" smtClean="0"/>
              <a:t>The</a:t>
            </a:r>
            <a:r>
              <a:rPr lang="pt-PT" dirty="0" smtClean="0"/>
              <a:t> </a:t>
            </a:r>
            <a:r>
              <a:rPr lang="pt-PT" dirty="0" err="1"/>
              <a:t>present</a:t>
            </a:r>
            <a:r>
              <a:rPr lang="pt-PT" dirty="0"/>
              <a:t> </a:t>
            </a:r>
            <a:r>
              <a:rPr lang="pt-PT" dirty="0" err="1"/>
              <a:t>high</a:t>
            </a:r>
            <a:r>
              <a:rPr lang="pt-PT" dirty="0"/>
              <a:t> </a:t>
            </a:r>
            <a:r>
              <a:rPr lang="pt-PT" dirty="0" err="1"/>
              <a:t>level</a:t>
            </a:r>
            <a:r>
              <a:rPr lang="pt-PT" dirty="0"/>
              <a:t> </a:t>
            </a:r>
            <a:r>
              <a:rPr lang="pt-PT" dirty="0" err="1"/>
              <a:t>of</a:t>
            </a:r>
            <a:r>
              <a:rPr lang="pt-PT" dirty="0"/>
              <a:t> </a:t>
            </a:r>
            <a:r>
              <a:rPr lang="pt-PT" dirty="0" err="1"/>
              <a:t>international</a:t>
            </a:r>
            <a:r>
              <a:rPr lang="pt-PT" dirty="0"/>
              <a:t> capital </a:t>
            </a:r>
            <a:r>
              <a:rPr lang="pt-PT" dirty="0" err="1"/>
              <a:t>mobility</a:t>
            </a:r>
            <a:r>
              <a:rPr lang="pt-PT" dirty="0"/>
              <a:t>  </a:t>
            </a:r>
            <a:r>
              <a:rPr lang="pt-PT" dirty="0" err="1"/>
              <a:t>is</a:t>
            </a:r>
            <a:r>
              <a:rPr lang="pt-PT" dirty="0"/>
              <a:t> more </a:t>
            </a:r>
            <a:r>
              <a:rPr lang="pt-PT" dirty="0" err="1"/>
              <a:t>driven</a:t>
            </a:r>
            <a:r>
              <a:rPr lang="pt-PT" dirty="0"/>
              <a:t> </a:t>
            </a:r>
            <a:r>
              <a:rPr lang="pt-PT" dirty="0" err="1"/>
              <a:t>by</a:t>
            </a:r>
            <a:r>
              <a:rPr lang="pt-PT" dirty="0"/>
              <a:t> </a:t>
            </a:r>
            <a:r>
              <a:rPr lang="pt-PT" dirty="0" err="1"/>
              <a:t>hedging</a:t>
            </a:r>
            <a:r>
              <a:rPr lang="pt-PT" dirty="0"/>
              <a:t> </a:t>
            </a:r>
            <a:r>
              <a:rPr lang="pt-PT" dirty="0" err="1"/>
              <a:t>and</a:t>
            </a:r>
            <a:r>
              <a:rPr lang="pt-PT" dirty="0"/>
              <a:t> </a:t>
            </a:r>
            <a:r>
              <a:rPr lang="pt-PT" dirty="0" err="1"/>
              <a:t>by</a:t>
            </a:r>
            <a:r>
              <a:rPr lang="pt-PT" dirty="0"/>
              <a:t> </a:t>
            </a:r>
            <a:r>
              <a:rPr lang="pt-PT" dirty="0" err="1"/>
              <a:t>risk-sharing</a:t>
            </a:r>
            <a:r>
              <a:rPr lang="pt-PT" dirty="0"/>
              <a:t> </a:t>
            </a:r>
            <a:r>
              <a:rPr lang="pt-PT" dirty="0" err="1"/>
              <a:t>among</a:t>
            </a:r>
            <a:r>
              <a:rPr lang="pt-PT" dirty="0"/>
              <a:t> </a:t>
            </a:r>
            <a:r>
              <a:rPr lang="pt-PT" dirty="0" err="1"/>
              <a:t>developed</a:t>
            </a:r>
            <a:r>
              <a:rPr lang="pt-PT" dirty="0"/>
              <a:t> countries </a:t>
            </a:r>
            <a:r>
              <a:rPr lang="pt-PT" dirty="0" err="1"/>
              <a:t>than</a:t>
            </a:r>
            <a:r>
              <a:rPr lang="pt-PT" dirty="0"/>
              <a:t> </a:t>
            </a:r>
            <a:r>
              <a:rPr lang="pt-PT" dirty="0" err="1"/>
              <a:t>by</a:t>
            </a:r>
            <a:r>
              <a:rPr lang="pt-PT" dirty="0"/>
              <a:t> </a:t>
            </a:r>
            <a:r>
              <a:rPr lang="pt-PT" dirty="0" err="1"/>
              <a:t>flows</a:t>
            </a:r>
            <a:r>
              <a:rPr lang="pt-PT" dirty="0"/>
              <a:t> </a:t>
            </a:r>
            <a:r>
              <a:rPr lang="pt-PT" dirty="0" err="1"/>
              <a:t>of</a:t>
            </a:r>
            <a:r>
              <a:rPr lang="pt-PT" dirty="0"/>
              <a:t> </a:t>
            </a:r>
            <a:r>
              <a:rPr lang="pt-PT" dirty="0" err="1"/>
              <a:t>savings</a:t>
            </a:r>
            <a:r>
              <a:rPr lang="pt-PT" dirty="0"/>
              <a:t> </a:t>
            </a:r>
            <a:r>
              <a:rPr lang="pt-PT" dirty="0" err="1"/>
              <a:t>from</a:t>
            </a:r>
            <a:r>
              <a:rPr lang="pt-PT" dirty="0"/>
              <a:t> capital-</a:t>
            </a:r>
            <a:r>
              <a:rPr lang="pt-PT" dirty="0" err="1"/>
              <a:t>rich</a:t>
            </a:r>
            <a:r>
              <a:rPr lang="pt-PT" dirty="0"/>
              <a:t> to </a:t>
            </a:r>
            <a:r>
              <a:rPr lang="pt-PT" dirty="0" err="1"/>
              <a:t>less</a:t>
            </a:r>
            <a:r>
              <a:rPr lang="pt-PT" dirty="0"/>
              <a:t> </a:t>
            </a:r>
            <a:r>
              <a:rPr lang="pt-PT" dirty="0" err="1"/>
              <a:t>developed</a:t>
            </a:r>
            <a:r>
              <a:rPr lang="pt-PT" dirty="0"/>
              <a:t> countries.</a:t>
            </a:r>
          </a:p>
          <a:p>
            <a:pPr marL="274320" indent="-274320" eaLnBrk="1" fontAlgn="auto" hangingPunct="1">
              <a:spcAft>
                <a:spcPts val="0"/>
              </a:spcAft>
              <a:buFont typeface="Wingdings 2"/>
              <a:buChar char=""/>
              <a:defRPr/>
            </a:pPr>
            <a:endParaRPr lang="pt-PT" dirty="0" smtClean="0"/>
          </a:p>
          <a:p>
            <a:pPr marL="274320" indent="-274320" eaLnBrk="1" fontAlgn="auto" hangingPunct="1">
              <a:spcAft>
                <a:spcPts val="0"/>
              </a:spcAft>
              <a:buFont typeface="Wingdings 2"/>
              <a:buChar char=""/>
              <a:defRPr/>
            </a:pPr>
            <a:endParaRPr lang="pt-PT" dirty="0"/>
          </a:p>
        </p:txBody>
      </p:sp>
      <p:sp>
        <p:nvSpPr>
          <p:cNvPr id="15363"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E8A6838F-BFEB-4EFD-8850-E2A236AFFF61}" type="slidenum">
              <a:rPr lang="pt-PT" altLang="pt-PT">
                <a:solidFill>
                  <a:schemeClr val="tx2"/>
                </a:solidFill>
                <a:latin typeface="Trebuchet MS" panose="020B0603020202020204" pitchFamily="34" charset="0"/>
              </a:rPr>
              <a:pPr eaLnBrk="1" hangingPunct="1">
                <a:defRPr/>
              </a:pPr>
              <a:t>17</a:t>
            </a:fld>
            <a:endParaRPr lang="pt-PT" altLang="pt-PT">
              <a:solidFill>
                <a:schemeClr val="tx2"/>
              </a:solidFill>
              <a:latin typeface="Trebuchet MS" panose="020B060302020202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320675"/>
            <a:ext cx="7239000" cy="679450"/>
          </a:xfrm>
        </p:spPr>
        <p:txBody>
          <a:bodyPr/>
          <a:lstStyle/>
          <a:p>
            <a:pPr eaLnBrk="1" hangingPunct="1"/>
            <a:r>
              <a:rPr lang="pt-PT" altLang="pt-PT" sz="2800" smtClean="0"/>
              <a:t>Financial market asset prices and returns</a:t>
            </a:r>
            <a:endParaRPr lang="pt-PT" altLang="pt-PT" smtClean="0"/>
          </a:p>
        </p:txBody>
      </p:sp>
      <p:sp>
        <p:nvSpPr>
          <p:cNvPr id="39939" name="Content Placeholder 2"/>
          <p:cNvSpPr>
            <a:spLocks noGrp="1"/>
          </p:cNvSpPr>
          <p:nvPr>
            <p:ph sz="quarter" idx="1"/>
          </p:nvPr>
        </p:nvSpPr>
        <p:spPr>
          <a:xfrm>
            <a:off x="457200" y="1143000"/>
            <a:ext cx="8147050" cy="5313363"/>
          </a:xfrm>
        </p:spPr>
        <p:txBody>
          <a:bodyPr/>
          <a:lstStyle/>
          <a:p>
            <a:pPr eaLnBrk="1" hangingPunct="1">
              <a:buFont typeface="Wingdings 2" panose="05020102010507070707" pitchFamily="18" charset="2"/>
              <a:buNone/>
            </a:pPr>
            <a:endParaRPr lang="pt-PT" altLang="pt-PT" sz="2400" smtClean="0">
              <a:latin typeface="Calibri Light" panose="020F0302020204030204" pitchFamily="34" charset="0"/>
              <a:ea typeface="Calibri Light" panose="020F0302020204030204" pitchFamily="34" charset="0"/>
              <a:cs typeface="Calibri Light" panose="020F0302020204030204" pitchFamily="34" charset="0"/>
            </a:endParaRPr>
          </a:p>
          <a:p>
            <a:pPr eaLnBrk="1" hangingPunct="1">
              <a:buFont typeface="Wingdings" panose="05000000000000000000" pitchFamily="2" charset="2"/>
              <a:buChar char="v"/>
            </a:pPr>
            <a:r>
              <a:rPr lang="en-US" altLang="pt-PT" sz="2800" smtClean="0"/>
              <a:t>“Asset meltdown hypothesis” [</a:t>
            </a:r>
            <a:r>
              <a:rPr lang="en-US" altLang="pt-PT" sz="2400" smtClean="0"/>
              <a:t>Poterba (2001)]: as members of the baby boom generation start to enter retirement, they will most likely become net sellers of at least some of the financial assets they have accumulated over their working lives, to support consumption in retirement. They would sell their assets to a smaller generation of investors </a:t>
            </a:r>
            <a:r>
              <a:rPr lang="pt-PT" altLang="pt-PT" sz="2400" smtClean="0">
                <a:latin typeface="Calibri Light" panose="020F0302020204030204" pitchFamily="34" charset="0"/>
                <a:ea typeface="Calibri Light" panose="020F0302020204030204" pitchFamily="34" charset="0"/>
                <a:cs typeface="Calibri Light" panose="020F0302020204030204" pitchFamily="34" charset="0"/>
              </a:rPr>
              <a:t>→ </a:t>
            </a:r>
            <a:r>
              <a:rPr lang="en-US" altLang="pt-PT" sz="2400" smtClean="0"/>
              <a:t>downward pressure on financial asset prices</a:t>
            </a:r>
            <a:endParaRPr lang="pt-PT" altLang="pt-PT" sz="2400" smtClean="0"/>
          </a:p>
          <a:p>
            <a:pPr lvl="1"/>
            <a:endParaRPr lang="fr-FR" altLang="pt-PT" smtClean="0"/>
          </a:p>
        </p:txBody>
      </p:sp>
      <p:sp>
        <p:nvSpPr>
          <p:cNvPr id="16388"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177BDFD2-B866-4B5B-9D0B-EBB07A9A6558}" type="slidenum">
              <a:rPr lang="pt-PT" altLang="pt-PT">
                <a:solidFill>
                  <a:schemeClr val="tx2"/>
                </a:solidFill>
                <a:latin typeface="Trebuchet MS" panose="020B0603020202020204" pitchFamily="34" charset="0"/>
              </a:rPr>
              <a:pPr eaLnBrk="1" hangingPunct="1">
                <a:defRPr/>
              </a:pPr>
              <a:t>18</a:t>
            </a:fld>
            <a:endParaRPr lang="pt-PT" altLang="pt-PT">
              <a:solidFill>
                <a:schemeClr val="tx2"/>
              </a:solidFill>
              <a:latin typeface="Trebuchet MS" panose="020B060302020202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71500"/>
            <a:ext cx="7239000" cy="5884863"/>
          </a:xfrm>
        </p:spPr>
        <p:txBody>
          <a:bodyPr>
            <a:normAutofit/>
          </a:bodyPr>
          <a:lstStyle/>
          <a:p>
            <a:pPr>
              <a:defRPr/>
            </a:pPr>
            <a:r>
              <a:rPr lang="en-US" dirty="0"/>
              <a:t>Given increasing longevity and life time uncertainty, </a:t>
            </a:r>
            <a:r>
              <a:rPr lang="en-US" dirty="0" err="1"/>
              <a:t>decumulation</a:t>
            </a:r>
            <a:r>
              <a:rPr lang="en-US" dirty="0"/>
              <a:t> </a:t>
            </a:r>
            <a:r>
              <a:rPr lang="en-US" dirty="0" smtClean="0"/>
              <a:t>of </a:t>
            </a:r>
            <a:r>
              <a:rPr lang="pt-PT" dirty="0" err="1" smtClean="0"/>
              <a:t>assets</a:t>
            </a:r>
            <a:r>
              <a:rPr lang="pt-PT" dirty="0" smtClean="0"/>
              <a:t> </a:t>
            </a:r>
            <a:r>
              <a:rPr lang="pt-PT" dirty="0" err="1"/>
              <a:t>may</a:t>
            </a:r>
            <a:r>
              <a:rPr lang="pt-PT" dirty="0"/>
              <a:t> </a:t>
            </a:r>
            <a:r>
              <a:rPr lang="pt-PT" dirty="0" err="1"/>
              <a:t>be</a:t>
            </a:r>
            <a:r>
              <a:rPr lang="pt-PT" dirty="0"/>
              <a:t> </a:t>
            </a:r>
            <a:r>
              <a:rPr lang="pt-PT" dirty="0" smtClean="0"/>
              <a:t>slow.</a:t>
            </a:r>
          </a:p>
          <a:p>
            <a:pPr>
              <a:defRPr/>
            </a:pPr>
            <a:r>
              <a:rPr lang="pt-PT" dirty="0" err="1" smtClean="0"/>
              <a:t>Bequest</a:t>
            </a:r>
            <a:r>
              <a:rPr lang="pt-PT" dirty="0" smtClean="0"/>
              <a:t> motive for </a:t>
            </a:r>
            <a:r>
              <a:rPr lang="pt-PT" dirty="0" err="1" smtClean="0"/>
              <a:t>saving</a:t>
            </a:r>
            <a:r>
              <a:rPr lang="pt-PT" dirty="0" smtClean="0"/>
              <a:t>.</a:t>
            </a:r>
          </a:p>
          <a:p>
            <a:pPr marL="274320" indent="-274320" eaLnBrk="1" fontAlgn="auto" hangingPunct="1">
              <a:spcBef>
                <a:spcPts val="1200"/>
              </a:spcBef>
              <a:spcAft>
                <a:spcPts val="0"/>
              </a:spcAft>
              <a:buFont typeface="Wingdings 2"/>
              <a:buChar char=""/>
              <a:defRPr/>
            </a:pPr>
            <a:r>
              <a:rPr lang="pt-PT" dirty="0" err="1" smtClean="0"/>
              <a:t>Poterba</a:t>
            </a:r>
            <a:r>
              <a:rPr lang="pt-PT" dirty="0" smtClean="0"/>
              <a:t> (2004): </a:t>
            </a:r>
            <a:r>
              <a:rPr lang="pt-PT" sz="2400" dirty="0" smtClean="0"/>
              <a:t>investidores  </a:t>
            </a:r>
            <a:r>
              <a:rPr lang="pt-PT" sz="2400" i="1" dirty="0" err="1" smtClean="0"/>
              <a:t>forward-looking</a:t>
            </a:r>
            <a:r>
              <a:rPr lang="pt-PT" sz="2400" i="1" dirty="0" smtClean="0"/>
              <a:t> </a:t>
            </a:r>
            <a:r>
              <a:rPr lang="pt-PT" sz="2400" i="1" dirty="0" smtClean="0">
                <a:sym typeface="Wingdings"/>
              </a:rPr>
              <a:t></a:t>
            </a:r>
            <a:r>
              <a:rPr lang="pt-PT" sz="2400" dirty="0" smtClean="0"/>
              <a:t> </a:t>
            </a:r>
            <a:r>
              <a:rPr lang="pt-PT" sz="2400" dirty="0" err="1" smtClean="0"/>
              <a:t>possible</a:t>
            </a:r>
            <a:r>
              <a:rPr lang="pt-PT" sz="2400" dirty="0" smtClean="0"/>
              <a:t> future </a:t>
            </a:r>
            <a:r>
              <a:rPr lang="pt-PT" sz="2400" dirty="0" err="1" smtClean="0"/>
              <a:t>change</a:t>
            </a:r>
            <a:r>
              <a:rPr lang="pt-PT" sz="2400" dirty="0" smtClean="0"/>
              <a:t> in </a:t>
            </a:r>
            <a:r>
              <a:rPr lang="pt-PT" sz="2400" dirty="0" err="1" smtClean="0"/>
              <a:t>prices</a:t>
            </a:r>
            <a:r>
              <a:rPr lang="pt-PT" sz="2400" dirty="0" smtClean="0"/>
              <a:t> </a:t>
            </a:r>
            <a:r>
              <a:rPr lang="pt-PT" sz="2400" dirty="0" err="1" smtClean="0"/>
              <a:t>caused</a:t>
            </a:r>
            <a:r>
              <a:rPr lang="pt-PT" sz="2400" dirty="0" smtClean="0"/>
              <a:t> </a:t>
            </a:r>
            <a:r>
              <a:rPr lang="pt-PT" sz="2400" dirty="0" err="1" smtClean="0"/>
              <a:t>by</a:t>
            </a:r>
            <a:r>
              <a:rPr lang="pt-PT" sz="2400" dirty="0" smtClean="0"/>
              <a:t> </a:t>
            </a:r>
            <a:r>
              <a:rPr lang="pt-PT" sz="2400" dirty="0" err="1" smtClean="0"/>
              <a:t>demography</a:t>
            </a:r>
            <a:r>
              <a:rPr lang="pt-PT" sz="2400" dirty="0" smtClean="0"/>
              <a:t> </a:t>
            </a:r>
            <a:r>
              <a:rPr lang="pt-PT" sz="2400" dirty="0" err="1" smtClean="0"/>
              <a:t>should</a:t>
            </a:r>
            <a:r>
              <a:rPr lang="pt-PT" sz="2400" dirty="0" smtClean="0"/>
              <a:t> </a:t>
            </a:r>
            <a:r>
              <a:rPr lang="pt-PT" sz="2400" dirty="0" err="1" smtClean="0"/>
              <a:t>be</a:t>
            </a:r>
            <a:r>
              <a:rPr lang="pt-PT" sz="2400" dirty="0" smtClean="0"/>
              <a:t> </a:t>
            </a:r>
            <a:r>
              <a:rPr lang="pt-PT" sz="2400" dirty="0" err="1" smtClean="0"/>
              <a:t>incorporated</a:t>
            </a:r>
            <a:r>
              <a:rPr lang="pt-PT" sz="2400" dirty="0" smtClean="0"/>
              <a:t> in </a:t>
            </a:r>
            <a:r>
              <a:rPr lang="pt-PT" sz="2400" dirty="0" err="1" smtClean="0"/>
              <a:t>prices</a:t>
            </a:r>
            <a:r>
              <a:rPr lang="pt-PT" sz="2400" dirty="0" smtClean="0"/>
              <a:t> in </a:t>
            </a:r>
            <a:r>
              <a:rPr lang="pt-PT" sz="2400" dirty="0" err="1" smtClean="0"/>
              <a:t>advance</a:t>
            </a:r>
            <a:r>
              <a:rPr lang="pt-PT" sz="2400" dirty="0" smtClean="0"/>
              <a:t> (</a:t>
            </a:r>
            <a:r>
              <a:rPr lang="pt-PT" sz="2000" dirty="0" err="1" smtClean="0">
                <a:solidFill>
                  <a:schemeClr val="accent2"/>
                </a:solidFill>
              </a:rPr>
              <a:t>if</a:t>
            </a:r>
            <a:r>
              <a:rPr lang="pt-PT" sz="2000" dirty="0" smtClean="0">
                <a:solidFill>
                  <a:schemeClr val="accent2"/>
                </a:solidFill>
              </a:rPr>
              <a:t> </a:t>
            </a:r>
            <a:r>
              <a:rPr lang="pt-PT" sz="2000" dirty="0" err="1" smtClean="0">
                <a:solidFill>
                  <a:schemeClr val="accent2"/>
                </a:solidFill>
              </a:rPr>
              <a:t>expectations</a:t>
            </a:r>
            <a:r>
              <a:rPr lang="pt-PT" sz="2000" dirty="0" smtClean="0">
                <a:solidFill>
                  <a:schemeClr val="accent2"/>
                </a:solidFill>
              </a:rPr>
              <a:t> are </a:t>
            </a:r>
            <a:r>
              <a:rPr lang="pt-PT" sz="2000" dirty="0" err="1" smtClean="0">
                <a:solidFill>
                  <a:schemeClr val="accent2"/>
                </a:solidFill>
              </a:rPr>
              <a:t>that</a:t>
            </a:r>
            <a:r>
              <a:rPr lang="pt-PT" sz="2000" dirty="0" smtClean="0">
                <a:solidFill>
                  <a:schemeClr val="accent2"/>
                </a:solidFill>
              </a:rPr>
              <a:t> </a:t>
            </a:r>
            <a:r>
              <a:rPr lang="pt-PT" sz="2000" dirty="0" err="1" smtClean="0">
                <a:solidFill>
                  <a:schemeClr val="accent2"/>
                </a:solidFill>
              </a:rPr>
              <a:t>the</a:t>
            </a:r>
            <a:r>
              <a:rPr lang="pt-PT" sz="2000" dirty="0" smtClean="0">
                <a:solidFill>
                  <a:schemeClr val="accent2"/>
                </a:solidFill>
              </a:rPr>
              <a:t>  </a:t>
            </a:r>
            <a:r>
              <a:rPr lang="pt-PT" sz="2000" dirty="0" err="1" smtClean="0">
                <a:solidFill>
                  <a:schemeClr val="accent2"/>
                </a:solidFill>
              </a:rPr>
              <a:t>price</a:t>
            </a:r>
            <a:r>
              <a:rPr lang="pt-PT" sz="2000" dirty="0" smtClean="0">
                <a:solidFill>
                  <a:schemeClr val="accent2"/>
                </a:solidFill>
              </a:rPr>
              <a:t> </a:t>
            </a:r>
            <a:r>
              <a:rPr lang="pt-PT" sz="2000" dirty="0" err="1" smtClean="0">
                <a:solidFill>
                  <a:schemeClr val="accent2"/>
                </a:solidFill>
              </a:rPr>
              <a:t>will</a:t>
            </a:r>
            <a:r>
              <a:rPr lang="pt-PT" sz="2000" dirty="0" smtClean="0">
                <a:solidFill>
                  <a:schemeClr val="accent2"/>
                </a:solidFill>
              </a:rPr>
              <a:t> </a:t>
            </a:r>
            <a:r>
              <a:rPr lang="pt-PT" sz="2000" dirty="0" err="1" smtClean="0">
                <a:solidFill>
                  <a:schemeClr val="accent2"/>
                </a:solidFill>
              </a:rPr>
              <a:t>decrease</a:t>
            </a:r>
            <a:r>
              <a:rPr lang="pt-PT" sz="2000" dirty="0" smtClean="0">
                <a:solidFill>
                  <a:schemeClr val="accent2"/>
                </a:solidFill>
              </a:rPr>
              <a:t> </a:t>
            </a:r>
            <a:r>
              <a:rPr lang="pt-PT" sz="2000" dirty="0" err="1" smtClean="0">
                <a:solidFill>
                  <a:schemeClr val="accent2"/>
                </a:solidFill>
              </a:rPr>
              <a:t>one</a:t>
            </a:r>
            <a:r>
              <a:rPr lang="pt-PT" sz="2000" dirty="0" smtClean="0">
                <a:solidFill>
                  <a:schemeClr val="accent2"/>
                </a:solidFill>
              </a:rPr>
              <a:t> </a:t>
            </a:r>
            <a:r>
              <a:rPr lang="pt-PT" sz="2000" dirty="0" err="1" smtClean="0">
                <a:solidFill>
                  <a:schemeClr val="accent2"/>
                </a:solidFill>
              </a:rPr>
              <a:t>should</a:t>
            </a:r>
            <a:r>
              <a:rPr lang="pt-PT" sz="2000" dirty="0" smtClean="0">
                <a:solidFill>
                  <a:schemeClr val="accent2"/>
                </a:solidFill>
              </a:rPr>
              <a:t> </a:t>
            </a:r>
            <a:r>
              <a:rPr lang="pt-PT" sz="2000" dirty="0" err="1" smtClean="0">
                <a:solidFill>
                  <a:schemeClr val="accent2"/>
                </a:solidFill>
              </a:rPr>
              <a:t>sell</a:t>
            </a:r>
            <a:r>
              <a:rPr lang="pt-PT" sz="2000" dirty="0" smtClean="0">
                <a:solidFill>
                  <a:schemeClr val="accent2"/>
                </a:solidFill>
              </a:rPr>
              <a:t> </a:t>
            </a:r>
            <a:r>
              <a:rPr lang="pt-PT" sz="2000" dirty="0" err="1" smtClean="0">
                <a:solidFill>
                  <a:schemeClr val="accent2"/>
                </a:solidFill>
              </a:rPr>
              <a:t>now</a:t>
            </a:r>
            <a:r>
              <a:rPr lang="pt-PT" sz="2000" dirty="0" smtClean="0">
                <a:solidFill>
                  <a:schemeClr val="accent2"/>
                </a:solidFill>
              </a:rPr>
              <a:t>, </a:t>
            </a:r>
            <a:r>
              <a:rPr lang="pt-PT" sz="2000" dirty="0" err="1" smtClean="0">
                <a:solidFill>
                  <a:schemeClr val="accent2"/>
                </a:solidFill>
              </a:rPr>
              <a:t>which</a:t>
            </a:r>
            <a:r>
              <a:rPr lang="pt-PT" sz="2000" dirty="0" smtClean="0">
                <a:solidFill>
                  <a:schemeClr val="accent2"/>
                </a:solidFill>
              </a:rPr>
              <a:t> </a:t>
            </a:r>
            <a:r>
              <a:rPr lang="pt-PT" sz="2000" dirty="0" err="1" smtClean="0">
                <a:solidFill>
                  <a:schemeClr val="accent2"/>
                </a:solidFill>
              </a:rPr>
              <a:t>decreases</a:t>
            </a:r>
            <a:r>
              <a:rPr lang="pt-PT" sz="2000" dirty="0" smtClean="0">
                <a:solidFill>
                  <a:schemeClr val="accent2"/>
                </a:solidFill>
              </a:rPr>
              <a:t> </a:t>
            </a:r>
            <a:r>
              <a:rPr lang="pt-PT" sz="2000" dirty="0" err="1" smtClean="0">
                <a:solidFill>
                  <a:schemeClr val="accent2"/>
                </a:solidFill>
              </a:rPr>
              <a:t>the</a:t>
            </a:r>
            <a:r>
              <a:rPr lang="pt-PT" sz="2000" dirty="0" smtClean="0">
                <a:solidFill>
                  <a:schemeClr val="accent2"/>
                </a:solidFill>
              </a:rPr>
              <a:t> </a:t>
            </a:r>
            <a:r>
              <a:rPr lang="pt-PT" sz="2000" dirty="0" err="1" smtClean="0">
                <a:solidFill>
                  <a:schemeClr val="accent2"/>
                </a:solidFill>
              </a:rPr>
              <a:t>price</a:t>
            </a:r>
            <a:r>
              <a:rPr lang="pt-PT" sz="2000" dirty="0" smtClean="0">
                <a:solidFill>
                  <a:schemeClr val="accent2"/>
                </a:solidFill>
              </a:rPr>
              <a:t> </a:t>
            </a:r>
            <a:r>
              <a:rPr lang="pt-PT" sz="2000" dirty="0" err="1" smtClean="0">
                <a:solidFill>
                  <a:schemeClr val="accent2"/>
                </a:solidFill>
              </a:rPr>
              <a:t>immediately</a:t>
            </a:r>
            <a:r>
              <a:rPr lang="pt-PT" sz="2000" dirty="0" smtClean="0">
                <a:solidFill>
                  <a:schemeClr val="accent2"/>
                </a:solidFill>
              </a:rPr>
              <a:t>). </a:t>
            </a:r>
          </a:p>
          <a:p>
            <a:pPr marL="521208" lvl="1" eaLnBrk="1" fontAlgn="auto" hangingPunct="1">
              <a:spcBef>
                <a:spcPts val="1200"/>
              </a:spcBef>
              <a:spcAft>
                <a:spcPts val="0"/>
              </a:spcAft>
              <a:buClr>
                <a:schemeClr val="accent4"/>
              </a:buClr>
              <a:buFont typeface="Wingdings 2"/>
              <a:buChar char=""/>
              <a:defRPr/>
            </a:pPr>
            <a:r>
              <a:rPr lang="pt-PT" sz="2100" dirty="0" err="1" smtClean="0"/>
              <a:t>Assessment</a:t>
            </a:r>
            <a:r>
              <a:rPr lang="pt-PT" sz="2100" dirty="0" smtClean="0"/>
              <a:t> </a:t>
            </a:r>
            <a:r>
              <a:rPr lang="pt-PT" sz="2100" dirty="0" err="1" smtClean="0"/>
              <a:t>of</a:t>
            </a:r>
            <a:r>
              <a:rPr lang="pt-PT" sz="2100" dirty="0" smtClean="0"/>
              <a:t> </a:t>
            </a:r>
            <a:r>
              <a:rPr lang="pt-PT" sz="2100" dirty="0" err="1" smtClean="0"/>
              <a:t>the</a:t>
            </a:r>
            <a:r>
              <a:rPr lang="pt-PT" sz="2100" dirty="0" smtClean="0"/>
              <a:t> </a:t>
            </a:r>
            <a:r>
              <a:rPr lang="pt-PT" sz="2100" dirty="0" err="1" smtClean="0"/>
              <a:t>effects</a:t>
            </a:r>
            <a:r>
              <a:rPr lang="pt-PT" sz="2100" dirty="0" smtClean="0"/>
              <a:t>  </a:t>
            </a:r>
            <a:r>
              <a:rPr lang="pt-PT" sz="2100" dirty="0" err="1" smtClean="0"/>
              <a:t>of</a:t>
            </a:r>
            <a:r>
              <a:rPr lang="pt-PT" sz="2100" dirty="0" smtClean="0"/>
              <a:t> future </a:t>
            </a:r>
            <a:r>
              <a:rPr lang="pt-PT" sz="2100" dirty="0" err="1" smtClean="0"/>
              <a:t>demographic</a:t>
            </a:r>
            <a:r>
              <a:rPr lang="pt-PT" sz="2100" dirty="0" smtClean="0"/>
              <a:t> </a:t>
            </a:r>
            <a:r>
              <a:rPr lang="pt-PT" sz="2100" dirty="0" err="1" smtClean="0"/>
              <a:t>developments</a:t>
            </a:r>
            <a:r>
              <a:rPr lang="pt-PT" sz="2100" dirty="0" smtClean="0"/>
              <a:t> </a:t>
            </a:r>
            <a:r>
              <a:rPr lang="pt-PT" sz="2100" dirty="0" err="1" smtClean="0"/>
              <a:t>on</a:t>
            </a:r>
            <a:r>
              <a:rPr lang="pt-PT" sz="2100" dirty="0" smtClean="0"/>
              <a:t>  </a:t>
            </a:r>
            <a:r>
              <a:rPr lang="pt-PT" sz="2100" dirty="0" err="1" smtClean="0"/>
              <a:t>prices</a:t>
            </a:r>
            <a:r>
              <a:rPr lang="pt-PT" sz="2100" dirty="0" smtClean="0"/>
              <a:t> </a:t>
            </a:r>
            <a:r>
              <a:rPr lang="pt-PT" sz="2100" dirty="0" err="1" smtClean="0"/>
              <a:t>needs</a:t>
            </a:r>
            <a:r>
              <a:rPr lang="pt-PT" sz="2100" dirty="0" smtClean="0"/>
              <a:t> </a:t>
            </a:r>
            <a:r>
              <a:rPr lang="pt-PT" sz="2100" dirty="0" err="1" smtClean="0"/>
              <a:t>the</a:t>
            </a:r>
            <a:r>
              <a:rPr lang="pt-PT" sz="2100" dirty="0" smtClean="0"/>
              <a:t> </a:t>
            </a:r>
            <a:r>
              <a:rPr lang="pt-PT" sz="2100" dirty="0" err="1" smtClean="0"/>
              <a:t>evaluation</a:t>
            </a:r>
            <a:r>
              <a:rPr lang="pt-PT" sz="2100" dirty="0" smtClean="0"/>
              <a:t> </a:t>
            </a:r>
            <a:r>
              <a:rPr lang="pt-PT" sz="2100" dirty="0" err="1" smtClean="0"/>
              <a:t>of</a:t>
            </a:r>
            <a:r>
              <a:rPr lang="pt-PT" sz="2100" dirty="0" smtClean="0"/>
              <a:t> </a:t>
            </a:r>
            <a:r>
              <a:rPr lang="pt-PT" sz="2100" dirty="0" err="1" smtClean="0"/>
              <a:t>the</a:t>
            </a:r>
            <a:r>
              <a:rPr lang="pt-PT" sz="2100" dirty="0" smtClean="0"/>
              <a:t> </a:t>
            </a:r>
            <a:r>
              <a:rPr lang="pt-PT" sz="2100" dirty="0" err="1" smtClean="0"/>
              <a:t>extent</a:t>
            </a:r>
            <a:r>
              <a:rPr lang="pt-PT" sz="2100" dirty="0" smtClean="0"/>
              <a:t> to </a:t>
            </a:r>
            <a:r>
              <a:rPr lang="pt-PT" sz="2100" dirty="0" err="1" smtClean="0"/>
              <a:t>which</a:t>
            </a:r>
            <a:r>
              <a:rPr lang="pt-PT" sz="2100" dirty="0" smtClean="0"/>
              <a:t> </a:t>
            </a:r>
            <a:r>
              <a:rPr lang="pt-PT" sz="2100" dirty="0" err="1" smtClean="0"/>
              <a:t>investors</a:t>
            </a:r>
            <a:r>
              <a:rPr lang="pt-PT" sz="2100" dirty="0" smtClean="0"/>
              <a:t> are </a:t>
            </a:r>
            <a:r>
              <a:rPr lang="pt-PT" sz="2100" i="1" dirty="0" err="1" smtClean="0"/>
              <a:t>forward-looking</a:t>
            </a:r>
            <a:r>
              <a:rPr lang="pt-PT" sz="2100" dirty="0" smtClean="0"/>
              <a:t>.</a:t>
            </a:r>
          </a:p>
          <a:p>
            <a:pPr marL="274320" indent="-274320" eaLnBrk="1" fontAlgn="auto" hangingPunct="1">
              <a:spcBef>
                <a:spcPts val="1200"/>
              </a:spcBef>
              <a:spcAft>
                <a:spcPts val="0"/>
              </a:spcAft>
              <a:buFont typeface="Wingdings 2"/>
              <a:buChar char=""/>
              <a:defRPr/>
            </a:pPr>
            <a:endParaRPr lang="pt-PT" sz="2400" dirty="0"/>
          </a:p>
        </p:txBody>
      </p:sp>
      <p:sp>
        <p:nvSpPr>
          <p:cNvPr id="19459"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6E21DD89-F07B-4C5D-820B-71C1DB9F8701}" type="slidenum">
              <a:rPr lang="pt-PT" altLang="pt-PT">
                <a:solidFill>
                  <a:schemeClr val="tx2"/>
                </a:solidFill>
                <a:latin typeface="Trebuchet MS" panose="020B0603020202020204" pitchFamily="34" charset="0"/>
              </a:rPr>
              <a:pPr eaLnBrk="1" hangingPunct="1">
                <a:defRPr/>
              </a:pPr>
              <a:t>19</a:t>
            </a:fld>
            <a:endParaRPr lang="pt-PT" altLang="pt-PT">
              <a:solidFill>
                <a:schemeClr val="tx2"/>
              </a:solidFill>
              <a:latin typeface="Trebuchet MS" panose="020B0603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060862-681F-4275-BE3A-9A0ECAEF8B4B}" type="slidenum">
              <a:rPr lang="en-GB" smtClean="0"/>
              <a:t>2</a:t>
            </a:fld>
            <a:endParaRPr lang="en-GB"/>
          </a:p>
        </p:txBody>
      </p:sp>
      <p:sp>
        <p:nvSpPr>
          <p:cNvPr id="6" name="Rectangle 1"/>
          <p:cNvSpPr>
            <a:spLocks noChangeArrowheads="1"/>
          </p:cNvSpPr>
          <p:nvPr/>
        </p:nvSpPr>
        <p:spPr bwMode="auto">
          <a:xfrm>
            <a:off x="827584" y="210706"/>
            <a:ext cx="7126560"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pt-PT" sz="2400" b="0" i="0" u="none" strike="noStrike" cap="none" normalizeH="0" baseline="0" dirty="0">
                <a:ln>
                  <a:noFill/>
                </a:ln>
                <a:solidFill>
                  <a:srgbClr val="000000"/>
                </a:solidFill>
                <a:effectLst/>
                <a:cs typeface="Arial" panose="020B0604020202020204" pitchFamily="34" charset="0"/>
              </a:rPr>
              <a:t>  </a:t>
            </a:r>
            <a:r>
              <a:rPr kumimoji="0" lang="en-US" sz="2400" b="0" i="0" u="none" strike="noStrike" cap="none" normalizeH="0" baseline="0" dirty="0">
                <a:ln>
                  <a:noFill/>
                </a:ln>
                <a:solidFill>
                  <a:srgbClr val="FF0000"/>
                </a:solidFill>
                <a:effectLst/>
                <a:cs typeface="Arial" panose="020B0604020202020204" pitchFamily="34" charset="0"/>
              </a:rPr>
              <a:t>Population ageing is unprecedented</a:t>
            </a:r>
            <a:r>
              <a:rPr kumimoji="0" lang="en-US" sz="2400" b="0" i="0" u="none" strike="noStrike" cap="none" normalizeH="0" baseline="0" dirty="0">
                <a:ln>
                  <a:noFill/>
                </a:ln>
                <a:solidFill>
                  <a:srgbClr val="000000"/>
                </a:solidFill>
                <a:effectLst/>
                <a:cs typeface="Arial" panose="020B0604020202020204" pitchFamily="34" charset="0"/>
              </a:rPr>
              <a:t>, without parallel in human history—and the twenty-first century will witness even more rapid ageing than did the century just past.</a:t>
            </a:r>
            <a:endParaRPr kumimoji="0" 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rgbClr val="FF0000"/>
                </a:solidFill>
                <a:effectLst/>
                <a:cs typeface="Arial" panose="020B0604020202020204" pitchFamily="34" charset="0"/>
              </a:rPr>
              <a:t>    Population ageing is pervasive, </a:t>
            </a:r>
            <a:r>
              <a:rPr kumimoji="0" lang="en-US" sz="2400" b="0" i="0" u="none" strike="noStrike" cap="none" normalizeH="0" baseline="0" dirty="0">
                <a:ln>
                  <a:noFill/>
                </a:ln>
                <a:solidFill>
                  <a:srgbClr val="000000"/>
                </a:solidFill>
                <a:effectLst/>
                <a:cs typeface="Arial" panose="020B0604020202020204" pitchFamily="34" charset="0"/>
              </a:rPr>
              <a:t>a global phenomenon affecting every man, woman and child—but countries are at very different stages of the process, and the pace of change differs greatly.  Countries that started the process later will have less time to adjust.</a:t>
            </a:r>
            <a:endParaRPr kumimoji="0" 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rgbClr val="FF0000"/>
                </a:solidFill>
                <a:effectLst/>
                <a:cs typeface="Arial" panose="020B0604020202020204" pitchFamily="34" charset="0"/>
              </a:rPr>
              <a:t>   </a:t>
            </a:r>
            <a:r>
              <a:rPr kumimoji="0" lang="en-US" sz="2400" b="0" i="0" u="none" strike="noStrike" cap="none" normalizeH="0" baseline="0" dirty="0">
                <a:ln>
                  <a:noFill/>
                </a:ln>
                <a:solidFill>
                  <a:srgbClr val="FF0000"/>
                </a:solidFill>
                <a:effectLst/>
                <a:cs typeface="Arial" panose="020B0604020202020204" pitchFamily="34" charset="0"/>
              </a:rPr>
              <a:t> Population ageing is enduring:  </a:t>
            </a:r>
            <a:r>
              <a:rPr kumimoji="0" lang="en-US" sz="2400" b="0" i="0" u="none" strike="noStrike" cap="none" normalizeH="0" baseline="0" dirty="0">
                <a:ln>
                  <a:noFill/>
                </a:ln>
                <a:solidFill>
                  <a:srgbClr val="000000"/>
                </a:solidFill>
                <a:effectLst/>
                <a:cs typeface="Arial" panose="020B0604020202020204" pitchFamily="34" charset="0"/>
              </a:rPr>
              <a:t>we will not return to the young populations that our ancestors knew.</a:t>
            </a:r>
            <a:r>
              <a:rPr kumimoji="0" lang="en-US" sz="2400" b="1" i="0" u="none" strike="noStrike" cap="none" normalizeH="0" baseline="0" dirty="0">
                <a:ln>
                  <a:noFill/>
                </a:ln>
                <a:solidFill>
                  <a:srgbClr val="FF0000"/>
                </a:solidFill>
                <a:effectLst/>
                <a:cs typeface="Arial" panose="020B0604020202020204" pitchFamily="34" charset="0"/>
              </a:rPr>
              <a:t> </a:t>
            </a:r>
            <a:endParaRPr kumimoji="0" 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cs typeface="Arial" panose="020B0604020202020204" pitchFamily="34" charset="0"/>
              </a:rPr>
              <a:t>  </a:t>
            </a:r>
            <a:r>
              <a:rPr kumimoji="0" lang="en-US" sz="2400" b="0" i="0" u="none" strike="noStrike" cap="none" normalizeH="0" baseline="0" dirty="0">
                <a:ln>
                  <a:noFill/>
                </a:ln>
                <a:solidFill>
                  <a:srgbClr val="FF0000"/>
                </a:solidFill>
                <a:effectLst/>
                <a:cs typeface="Arial" panose="020B0604020202020204" pitchFamily="34" charset="0"/>
              </a:rPr>
              <a:t> </a:t>
            </a:r>
            <a:r>
              <a:rPr kumimoji="0" lang="en-US" sz="2400" b="1" i="0" u="none" strike="noStrike" cap="none" normalizeH="0" baseline="0" dirty="0">
                <a:ln>
                  <a:noFill/>
                </a:ln>
                <a:solidFill>
                  <a:srgbClr val="FF0000"/>
                </a:solidFill>
                <a:effectLst/>
                <a:cs typeface="Arial" panose="020B0604020202020204" pitchFamily="34" charset="0"/>
              </a:rPr>
              <a:t> </a:t>
            </a:r>
            <a:r>
              <a:rPr kumimoji="0" lang="en-US" sz="2400" b="0" i="0" u="none" strike="noStrike" cap="none" normalizeH="0" baseline="0" dirty="0">
                <a:ln>
                  <a:noFill/>
                </a:ln>
                <a:solidFill>
                  <a:srgbClr val="FF0000"/>
                </a:solidFill>
                <a:effectLst/>
                <a:cs typeface="Arial" panose="020B0604020202020204" pitchFamily="34" charset="0"/>
              </a:rPr>
              <a:t>Population ageing has profound implications</a:t>
            </a:r>
            <a:r>
              <a:rPr kumimoji="0" lang="en-US" sz="2400" b="0" i="0" u="none" strike="noStrike" cap="none" normalizeH="0" baseline="0" dirty="0">
                <a:ln>
                  <a:noFill/>
                </a:ln>
                <a:solidFill>
                  <a:srgbClr val="000000"/>
                </a:solidFill>
                <a:effectLst/>
                <a:cs typeface="Arial" panose="020B0604020202020204" pitchFamily="34" charset="0"/>
              </a:rPr>
              <a:t> for many facets of human life.</a:t>
            </a:r>
          </a:p>
          <a:p>
            <a:pPr algn="r"/>
            <a:r>
              <a:rPr lang="en-US" sz="2400" dirty="0">
                <a:solidFill>
                  <a:srgbClr val="000000"/>
                </a:solidFill>
                <a:cs typeface="Arial" panose="020B0604020202020204" pitchFamily="34" charset="0"/>
              </a:rPr>
              <a:t>			</a:t>
            </a:r>
            <a:r>
              <a:rPr lang="en-US" sz="2000" dirty="0">
                <a:solidFill>
                  <a:srgbClr val="000000"/>
                </a:solidFill>
                <a:cs typeface="Arial" panose="020B0604020202020204" pitchFamily="34" charset="0"/>
              </a:rPr>
              <a:t>UN – Population Division, 2002, </a:t>
            </a:r>
            <a:r>
              <a:rPr lang="fr-FR" sz="2000" dirty="0"/>
              <a:t>World Population </a:t>
            </a:r>
            <a:r>
              <a:rPr lang="fr-FR" sz="2000" dirty="0" err="1"/>
              <a:t>Ageing</a:t>
            </a:r>
            <a:r>
              <a:rPr lang="fr-FR" sz="2000" dirty="0"/>
              <a:t>: 1950-2050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cs typeface="Arial" panose="020B0604020202020204" pitchFamily="34" charset="0"/>
            </a:endParaRPr>
          </a:p>
        </p:txBody>
      </p:sp>
    </p:spTree>
    <p:extLst>
      <p:ext uri="{BB962C8B-B14F-4D97-AF65-F5344CB8AC3E}">
        <p14:creationId xmlns:p14="http://schemas.microsoft.com/office/powerpoint/2010/main" val="34503209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00063"/>
            <a:ext cx="7239000" cy="5956300"/>
          </a:xfrm>
        </p:spPr>
        <p:txBody>
          <a:bodyPr>
            <a:normAutofit/>
          </a:bodyPr>
          <a:lstStyle/>
          <a:p>
            <a:pPr marL="274320" indent="-274320" eaLnBrk="1" fontAlgn="auto" hangingPunct="1">
              <a:spcBef>
                <a:spcPts val="1200"/>
              </a:spcBef>
              <a:spcAft>
                <a:spcPts val="0"/>
              </a:spcAft>
              <a:buFont typeface="Wingdings 2"/>
              <a:buChar char=""/>
              <a:defRPr/>
            </a:pPr>
            <a:r>
              <a:rPr lang="pt-PT" dirty="0" smtClean="0"/>
              <a:t> </a:t>
            </a:r>
            <a:r>
              <a:rPr lang="pt-PT" altLang="pt-PT" sz="2800" dirty="0" err="1" smtClean="0"/>
              <a:t>The</a:t>
            </a:r>
            <a:r>
              <a:rPr lang="pt-PT" altLang="pt-PT" sz="2800" dirty="0" smtClean="0"/>
              <a:t> </a:t>
            </a:r>
            <a:r>
              <a:rPr lang="pt-PT" altLang="pt-PT" sz="2800" dirty="0" err="1"/>
              <a:t>preference</a:t>
            </a:r>
            <a:r>
              <a:rPr lang="pt-PT" altLang="pt-PT" sz="2800" dirty="0"/>
              <a:t> for </a:t>
            </a:r>
            <a:r>
              <a:rPr lang="pt-PT" altLang="pt-PT" sz="2800" dirty="0" err="1"/>
              <a:t>certain</a:t>
            </a:r>
            <a:r>
              <a:rPr lang="pt-PT" altLang="pt-PT" sz="2800" dirty="0"/>
              <a:t> </a:t>
            </a:r>
            <a:r>
              <a:rPr lang="pt-PT" altLang="pt-PT" sz="2800" dirty="0" err="1"/>
              <a:t>types</a:t>
            </a:r>
            <a:r>
              <a:rPr lang="pt-PT" altLang="pt-PT" sz="2800" dirty="0"/>
              <a:t> </a:t>
            </a:r>
            <a:r>
              <a:rPr lang="pt-PT" altLang="pt-PT" sz="2800" dirty="0" err="1"/>
              <a:t>of</a:t>
            </a:r>
            <a:r>
              <a:rPr lang="pt-PT" altLang="pt-PT" sz="2800" dirty="0"/>
              <a:t> </a:t>
            </a:r>
            <a:r>
              <a:rPr lang="pt-PT" altLang="pt-PT" sz="2800" dirty="0" err="1"/>
              <a:t>assets</a:t>
            </a:r>
            <a:r>
              <a:rPr lang="pt-PT" altLang="pt-PT" sz="2800" dirty="0"/>
              <a:t> </a:t>
            </a:r>
            <a:r>
              <a:rPr lang="pt-PT" altLang="pt-PT" sz="2800" dirty="0" err="1"/>
              <a:t>changes</a:t>
            </a:r>
            <a:r>
              <a:rPr lang="pt-PT" altLang="pt-PT" sz="2800" dirty="0"/>
              <a:t> as </a:t>
            </a:r>
            <a:r>
              <a:rPr lang="pt-PT" altLang="pt-PT" sz="2800" dirty="0" err="1"/>
              <a:t>people</a:t>
            </a:r>
            <a:r>
              <a:rPr lang="pt-PT" altLang="pt-PT" sz="2800" dirty="0"/>
              <a:t> age. </a:t>
            </a:r>
            <a:r>
              <a:rPr lang="pt-PT" altLang="pt-PT" sz="2800" dirty="0" err="1"/>
              <a:t>If</a:t>
            </a:r>
            <a:r>
              <a:rPr lang="pt-PT" altLang="pt-PT" sz="2800" dirty="0"/>
              <a:t> </a:t>
            </a:r>
            <a:r>
              <a:rPr lang="pt-PT" altLang="pt-PT" sz="2800" dirty="0" err="1"/>
              <a:t>these</a:t>
            </a:r>
            <a:r>
              <a:rPr lang="pt-PT" altLang="pt-PT" sz="2800" dirty="0"/>
              <a:t> age-</a:t>
            </a:r>
            <a:r>
              <a:rPr lang="pt-PT" altLang="pt-PT" sz="2800" dirty="0" err="1"/>
              <a:t>related</a:t>
            </a:r>
            <a:r>
              <a:rPr lang="pt-PT" altLang="pt-PT" sz="2800" dirty="0"/>
              <a:t> </a:t>
            </a:r>
            <a:r>
              <a:rPr lang="pt-PT" altLang="pt-PT" sz="2800" dirty="0" err="1"/>
              <a:t>preferences</a:t>
            </a:r>
            <a:r>
              <a:rPr lang="pt-PT" altLang="pt-PT" sz="2800" dirty="0"/>
              <a:t> </a:t>
            </a:r>
            <a:r>
              <a:rPr lang="pt-PT" altLang="pt-PT" sz="2800" dirty="0" err="1"/>
              <a:t>remain</a:t>
            </a:r>
            <a:r>
              <a:rPr lang="pt-PT" altLang="pt-PT" sz="2800" dirty="0"/>
              <a:t> </a:t>
            </a:r>
            <a:r>
              <a:rPr lang="pt-PT" altLang="pt-PT" sz="2800" dirty="0" err="1"/>
              <a:t>constant</a:t>
            </a:r>
            <a:r>
              <a:rPr lang="pt-PT" altLang="pt-PT" sz="2800" dirty="0"/>
              <a:t> </a:t>
            </a:r>
            <a:r>
              <a:rPr lang="pt-PT" altLang="pt-PT" sz="2800" dirty="0" err="1"/>
              <a:t>over</a:t>
            </a:r>
            <a:r>
              <a:rPr lang="pt-PT" altLang="pt-PT" sz="2800" dirty="0"/>
              <a:t> time, </a:t>
            </a:r>
            <a:r>
              <a:rPr lang="pt-PT" altLang="pt-PT" sz="2800" dirty="0" err="1"/>
              <a:t>ageing</a:t>
            </a:r>
            <a:r>
              <a:rPr lang="pt-PT" altLang="pt-PT" sz="2800" dirty="0"/>
              <a:t> </a:t>
            </a:r>
            <a:r>
              <a:rPr lang="pt-PT" altLang="pt-PT" sz="2800" dirty="0" err="1"/>
              <a:t>will</a:t>
            </a:r>
            <a:r>
              <a:rPr lang="pt-PT" altLang="pt-PT" sz="2800" dirty="0"/>
              <a:t> </a:t>
            </a:r>
            <a:r>
              <a:rPr lang="pt-PT" altLang="pt-PT" sz="2800" dirty="0" err="1"/>
              <a:t>affect</a:t>
            </a:r>
            <a:r>
              <a:rPr lang="pt-PT" altLang="pt-PT" sz="2800" dirty="0"/>
              <a:t> </a:t>
            </a:r>
            <a:r>
              <a:rPr lang="pt-PT" altLang="pt-PT" sz="2800" dirty="0" err="1"/>
              <a:t>the</a:t>
            </a:r>
            <a:r>
              <a:rPr lang="pt-PT" altLang="pt-PT" sz="2800" dirty="0"/>
              <a:t> </a:t>
            </a:r>
            <a:r>
              <a:rPr lang="pt-PT" altLang="pt-PT" sz="2800" dirty="0" err="1"/>
              <a:t>asset</a:t>
            </a:r>
            <a:r>
              <a:rPr lang="pt-PT" altLang="pt-PT" sz="2800" dirty="0"/>
              <a:t> </a:t>
            </a:r>
            <a:r>
              <a:rPr lang="pt-PT" altLang="pt-PT" sz="2800" dirty="0" err="1"/>
              <a:t>prices</a:t>
            </a:r>
            <a:r>
              <a:rPr lang="pt-PT" altLang="pt-PT" sz="2800" dirty="0"/>
              <a:t> </a:t>
            </a:r>
            <a:r>
              <a:rPr lang="pt-PT" altLang="pt-PT" sz="2800" dirty="0" err="1"/>
              <a:t>and</a:t>
            </a:r>
            <a:r>
              <a:rPr lang="pt-PT" altLang="pt-PT" sz="2800" dirty="0"/>
              <a:t> </a:t>
            </a:r>
            <a:r>
              <a:rPr lang="pt-PT" altLang="pt-PT" sz="2800" dirty="0" err="1"/>
              <a:t>relative</a:t>
            </a:r>
            <a:r>
              <a:rPr lang="pt-PT" altLang="pt-PT" sz="2800" dirty="0"/>
              <a:t> </a:t>
            </a:r>
            <a:r>
              <a:rPr lang="pt-PT" altLang="pt-PT" sz="2800" dirty="0" err="1"/>
              <a:t>returns</a:t>
            </a:r>
            <a:r>
              <a:rPr lang="pt-PT" altLang="pt-PT" sz="2800" dirty="0"/>
              <a:t> </a:t>
            </a:r>
            <a:r>
              <a:rPr lang="pt-PT" altLang="pt-PT" sz="2800" dirty="0" err="1"/>
              <a:t>of</a:t>
            </a:r>
            <a:r>
              <a:rPr lang="pt-PT" altLang="pt-PT" sz="2800" dirty="0"/>
              <a:t> </a:t>
            </a:r>
            <a:r>
              <a:rPr lang="pt-PT" altLang="pt-PT" sz="2800" dirty="0" err="1"/>
              <a:t>different</a:t>
            </a:r>
            <a:r>
              <a:rPr lang="pt-PT" altLang="pt-PT" sz="2800" dirty="0"/>
              <a:t> </a:t>
            </a:r>
            <a:r>
              <a:rPr lang="pt-PT" altLang="pt-PT" sz="2800" dirty="0" err="1"/>
              <a:t>asset</a:t>
            </a:r>
            <a:r>
              <a:rPr lang="pt-PT" altLang="pt-PT" sz="2800" dirty="0"/>
              <a:t> classes</a:t>
            </a:r>
            <a:r>
              <a:rPr lang="pt-PT" altLang="pt-PT" sz="2800" dirty="0" smtClean="0"/>
              <a:t>.</a:t>
            </a:r>
            <a:endParaRPr lang="pt-PT" dirty="0" smtClean="0"/>
          </a:p>
          <a:p>
            <a:pPr marL="274320" indent="-274320" eaLnBrk="1" fontAlgn="auto" hangingPunct="1">
              <a:spcBef>
                <a:spcPts val="1200"/>
              </a:spcBef>
              <a:spcAft>
                <a:spcPts val="0"/>
              </a:spcAft>
              <a:buFont typeface="Wingdings 2"/>
              <a:buChar char=""/>
              <a:defRPr/>
            </a:pPr>
            <a:r>
              <a:rPr lang="pt-PT" dirty="0" err="1" smtClean="0"/>
              <a:t>Demographic</a:t>
            </a:r>
            <a:r>
              <a:rPr lang="pt-PT" dirty="0" smtClean="0"/>
              <a:t> </a:t>
            </a:r>
            <a:r>
              <a:rPr lang="pt-PT" dirty="0" err="1" smtClean="0"/>
              <a:t>ageing</a:t>
            </a:r>
            <a:r>
              <a:rPr lang="pt-PT" dirty="0" smtClean="0"/>
              <a:t> </a:t>
            </a:r>
            <a:r>
              <a:rPr lang="pt-PT" dirty="0" smtClean="0">
                <a:sym typeface="Wingdings"/>
              </a:rPr>
              <a:t> </a:t>
            </a:r>
            <a:r>
              <a:rPr lang="pt-PT" dirty="0" err="1" smtClean="0">
                <a:sym typeface="Wingdings"/>
              </a:rPr>
              <a:t>possible</a:t>
            </a:r>
            <a:r>
              <a:rPr lang="pt-PT" dirty="0" smtClean="0">
                <a:sym typeface="Wingdings"/>
              </a:rPr>
              <a:t> </a:t>
            </a:r>
            <a:r>
              <a:rPr lang="pt-PT" dirty="0" err="1" smtClean="0">
                <a:sym typeface="Wingdings"/>
              </a:rPr>
              <a:t>change</a:t>
            </a:r>
            <a:r>
              <a:rPr lang="pt-PT" dirty="0" smtClean="0">
                <a:sym typeface="Wingdings"/>
              </a:rPr>
              <a:t> in </a:t>
            </a:r>
            <a:r>
              <a:rPr lang="pt-PT" dirty="0" err="1" smtClean="0">
                <a:sym typeface="Wingdings"/>
              </a:rPr>
              <a:t>the</a:t>
            </a:r>
            <a:r>
              <a:rPr lang="pt-PT" sz="2500" dirty="0" smtClean="0">
                <a:sym typeface="Wingdings"/>
              </a:rPr>
              <a:t> </a:t>
            </a:r>
            <a:r>
              <a:rPr lang="pt-PT" sz="2500" dirty="0" err="1" smtClean="0">
                <a:sym typeface="Wingdings"/>
              </a:rPr>
              <a:t>relative</a:t>
            </a:r>
            <a:r>
              <a:rPr lang="pt-PT" sz="2500" dirty="0" smtClean="0">
                <a:sym typeface="Wingdings"/>
              </a:rPr>
              <a:t> </a:t>
            </a:r>
            <a:r>
              <a:rPr lang="pt-PT" sz="2500" dirty="0" err="1" smtClean="0">
                <a:sym typeface="Wingdings"/>
              </a:rPr>
              <a:t>demand</a:t>
            </a:r>
            <a:r>
              <a:rPr lang="pt-PT" sz="2500" dirty="0" smtClean="0">
                <a:sym typeface="Wingdings"/>
              </a:rPr>
              <a:t> for </a:t>
            </a:r>
            <a:r>
              <a:rPr lang="pt-PT" sz="2500" dirty="0" err="1" smtClean="0">
                <a:sym typeface="Wingdings"/>
              </a:rPr>
              <a:t>assets</a:t>
            </a:r>
            <a:r>
              <a:rPr lang="pt-PT" sz="2500" dirty="0" smtClean="0">
                <a:sym typeface="Wingdings"/>
              </a:rPr>
              <a:t> </a:t>
            </a:r>
            <a:r>
              <a:rPr lang="pt-PT" sz="2400" dirty="0" smtClean="0">
                <a:sym typeface="Wingdings"/>
              </a:rPr>
              <a:t> </a:t>
            </a:r>
            <a:r>
              <a:rPr lang="pt-PT" sz="2400" dirty="0" err="1" smtClean="0">
                <a:sym typeface="Wingdings"/>
              </a:rPr>
              <a:t>effect</a:t>
            </a:r>
            <a:r>
              <a:rPr lang="pt-PT" sz="2400" dirty="0" smtClean="0">
                <a:sym typeface="Wingdings"/>
              </a:rPr>
              <a:t> </a:t>
            </a:r>
            <a:r>
              <a:rPr lang="pt-PT" sz="2400" dirty="0" err="1" smtClean="0">
                <a:sym typeface="Wingdings"/>
              </a:rPr>
              <a:t>on</a:t>
            </a:r>
            <a:r>
              <a:rPr lang="pt-PT" sz="2400" dirty="0" smtClean="0">
                <a:sym typeface="Wingdings"/>
              </a:rPr>
              <a:t> </a:t>
            </a:r>
            <a:r>
              <a:rPr lang="pt-PT" sz="2400" dirty="0" err="1" smtClean="0">
                <a:sym typeface="Wingdings"/>
              </a:rPr>
              <a:t>prices</a:t>
            </a:r>
            <a:endParaRPr lang="pt-PT" sz="2500" dirty="0" smtClean="0"/>
          </a:p>
          <a:p>
            <a:pPr marL="274320" indent="-274320" eaLnBrk="1" fontAlgn="auto" hangingPunct="1">
              <a:spcBef>
                <a:spcPts val="1200"/>
              </a:spcBef>
              <a:spcAft>
                <a:spcPts val="0"/>
              </a:spcAft>
              <a:buFont typeface="Wingdings 2"/>
              <a:buChar char=""/>
              <a:defRPr/>
            </a:pPr>
            <a:r>
              <a:rPr lang="pt-PT" dirty="0" smtClean="0"/>
              <a:t>In </a:t>
            </a:r>
            <a:r>
              <a:rPr lang="pt-PT" dirty="0" err="1" smtClean="0"/>
              <a:t>principle</a:t>
            </a:r>
            <a:r>
              <a:rPr lang="pt-PT" dirty="0" smtClean="0"/>
              <a:t>, </a:t>
            </a:r>
            <a:r>
              <a:rPr lang="pt-PT" dirty="0" err="1" smtClean="0">
                <a:effectLst>
                  <a:outerShdw blurRad="38100" dist="38100" dir="2700000" algn="tl">
                    <a:srgbClr val="000000">
                      <a:alpha val="43137"/>
                    </a:srgbClr>
                  </a:outerShdw>
                </a:effectLst>
              </a:rPr>
              <a:t>middle</a:t>
            </a:r>
            <a:r>
              <a:rPr lang="pt-PT" dirty="0" smtClean="0">
                <a:effectLst>
                  <a:outerShdw blurRad="38100" dist="38100" dir="2700000" algn="tl">
                    <a:srgbClr val="000000">
                      <a:alpha val="43137"/>
                    </a:srgbClr>
                  </a:outerShdw>
                </a:effectLst>
              </a:rPr>
              <a:t>-age</a:t>
            </a:r>
            <a:r>
              <a:rPr lang="pt-PT" dirty="0" smtClean="0"/>
              <a:t> </a:t>
            </a:r>
            <a:r>
              <a:rPr lang="pt-PT" dirty="0" err="1" smtClean="0"/>
              <a:t>corresponds</a:t>
            </a:r>
            <a:r>
              <a:rPr lang="pt-PT" dirty="0" smtClean="0"/>
              <a:t> to </a:t>
            </a:r>
            <a:r>
              <a:rPr lang="pt-PT" dirty="0" err="1" smtClean="0"/>
              <a:t>the</a:t>
            </a:r>
            <a:r>
              <a:rPr lang="pt-PT" dirty="0" smtClean="0"/>
              <a:t> </a:t>
            </a:r>
            <a:r>
              <a:rPr lang="pt-PT" dirty="0" err="1" smtClean="0"/>
              <a:t>life-cycle</a:t>
            </a:r>
            <a:r>
              <a:rPr lang="pt-PT" dirty="0" smtClean="0"/>
              <a:t> </a:t>
            </a:r>
            <a:r>
              <a:rPr lang="pt-PT" dirty="0" err="1" smtClean="0"/>
              <a:t>period</a:t>
            </a:r>
            <a:r>
              <a:rPr lang="pt-PT" dirty="0" smtClean="0"/>
              <a:t> </a:t>
            </a:r>
            <a:r>
              <a:rPr lang="pt-PT" dirty="0" err="1" smtClean="0"/>
              <a:t>with</a:t>
            </a:r>
            <a:endParaRPr lang="pt-PT" dirty="0" smtClean="0"/>
          </a:p>
          <a:p>
            <a:pPr marL="521208" lvl="1" eaLnBrk="1" fontAlgn="auto" hangingPunct="1">
              <a:spcAft>
                <a:spcPts val="0"/>
              </a:spcAft>
              <a:buClr>
                <a:schemeClr val="accent4"/>
              </a:buClr>
              <a:buFont typeface="Wingdings 2"/>
              <a:buChar char=""/>
              <a:defRPr/>
            </a:pPr>
            <a:r>
              <a:rPr lang="pt-PT" sz="2200" dirty="0" err="1" smtClean="0"/>
              <a:t>Higher</a:t>
            </a:r>
            <a:r>
              <a:rPr lang="pt-PT" sz="2200" dirty="0" smtClean="0"/>
              <a:t> </a:t>
            </a:r>
            <a:r>
              <a:rPr lang="pt-PT" sz="2200" dirty="0" err="1" smtClean="0"/>
              <a:t>saving</a:t>
            </a:r>
            <a:r>
              <a:rPr lang="pt-PT" sz="2200" dirty="0" smtClean="0"/>
              <a:t> rate</a:t>
            </a:r>
          </a:p>
          <a:p>
            <a:pPr marL="521208" lvl="1" eaLnBrk="1" fontAlgn="auto" hangingPunct="1">
              <a:spcAft>
                <a:spcPts val="0"/>
              </a:spcAft>
              <a:buClr>
                <a:schemeClr val="accent4"/>
              </a:buClr>
              <a:buFont typeface="Wingdings 2"/>
              <a:buChar char=""/>
              <a:defRPr/>
            </a:pPr>
            <a:r>
              <a:rPr lang="pt-PT" sz="2200" dirty="0" err="1" smtClean="0"/>
              <a:t>Lower</a:t>
            </a:r>
            <a:r>
              <a:rPr lang="pt-PT" sz="2200" dirty="0" smtClean="0"/>
              <a:t> </a:t>
            </a:r>
            <a:r>
              <a:rPr lang="pt-PT" sz="2200" dirty="0" err="1" smtClean="0"/>
              <a:t>risk</a:t>
            </a:r>
            <a:r>
              <a:rPr lang="pt-PT" sz="2200" dirty="0" smtClean="0"/>
              <a:t> </a:t>
            </a:r>
            <a:r>
              <a:rPr lang="pt-PT" sz="2200" dirty="0" err="1" smtClean="0"/>
              <a:t>aversion</a:t>
            </a:r>
            <a:endParaRPr lang="pt-PT" sz="2200" dirty="0" smtClean="0"/>
          </a:p>
          <a:p>
            <a:pPr marL="0" indent="0">
              <a:buFont typeface="Wingdings 2" panose="05020102010507070707" pitchFamily="18" charset="2"/>
              <a:buNone/>
              <a:defRPr/>
            </a:pPr>
            <a:r>
              <a:rPr lang="pt-PT" sz="2200" dirty="0" err="1" smtClean="0"/>
              <a:t>because</a:t>
            </a:r>
            <a:r>
              <a:rPr lang="pt-PT" sz="2200" dirty="0" smtClean="0"/>
              <a:t>, </a:t>
            </a:r>
            <a:r>
              <a:rPr lang="en-US" sz="2200" dirty="0" smtClean="0"/>
              <a:t>while working,</a:t>
            </a:r>
            <a:r>
              <a:rPr lang="pt-PT" sz="2200" dirty="0" smtClean="0"/>
              <a:t> </a:t>
            </a:r>
            <a:r>
              <a:rPr lang="pt-PT" sz="2200" dirty="0" err="1" smtClean="0"/>
              <a:t>people</a:t>
            </a:r>
            <a:r>
              <a:rPr lang="pt-PT" sz="2200" dirty="0" smtClean="0"/>
              <a:t> are </a:t>
            </a:r>
            <a:r>
              <a:rPr lang="en-US" sz="2200" dirty="0" smtClean="0"/>
              <a:t>better </a:t>
            </a:r>
            <a:r>
              <a:rPr lang="en-US" sz="2200" dirty="0"/>
              <a:t>able to make up for any bad </a:t>
            </a:r>
            <a:r>
              <a:rPr lang="en-US" sz="2200" dirty="0" smtClean="0"/>
              <a:t>equity </a:t>
            </a:r>
            <a:r>
              <a:rPr lang="pt-PT" sz="2200" dirty="0" err="1" smtClean="0"/>
              <a:t>returns</a:t>
            </a:r>
            <a:r>
              <a:rPr lang="pt-PT" sz="2200" dirty="0"/>
              <a:t> </a:t>
            </a:r>
            <a:r>
              <a:rPr lang="pt-PT" sz="2200" dirty="0" smtClean="0"/>
              <a:t>–</a:t>
            </a:r>
            <a:r>
              <a:rPr lang="pt-PT" sz="2200" dirty="0" err="1" smtClean="0"/>
              <a:t>With</a:t>
            </a:r>
            <a:r>
              <a:rPr lang="pt-PT" sz="2200" dirty="0" smtClean="0"/>
              <a:t> a </a:t>
            </a:r>
            <a:r>
              <a:rPr lang="pt-PT" sz="2200" dirty="0" err="1" smtClean="0"/>
              <a:t>longer</a:t>
            </a:r>
            <a:r>
              <a:rPr lang="pt-PT" sz="2200" dirty="0" smtClean="0"/>
              <a:t> time </a:t>
            </a:r>
            <a:r>
              <a:rPr lang="pt-PT" sz="2200" dirty="0" err="1" smtClean="0"/>
              <a:t>horizon</a:t>
            </a:r>
            <a:r>
              <a:rPr lang="pt-PT" sz="2200" dirty="0" smtClean="0"/>
              <a:t>, </a:t>
            </a:r>
            <a:r>
              <a:rPr lang="pt-PT" sz="2200" dirty="0" err="1" smtClean="0"/>
              <a:t>it</a:t>
            </a:r>
            <a:r>
              <a:rPr lang="pt-PT" sz="2200" dirty="0" smtClean="0"/>
              <a:t> </a:t>
            </a:r>
            <a:r>
              <a:rPr lang="pt-PT" sz="2200" dirty="0" err="1" smtClean="0"/>
              <a:t>is</a:t>
            </a:r>
            <a:r>
              <a:rPr lang="pt-PT" sz="2200" dirty="0" smtClean="0"/>
              <a:t> </a:t>
            </a:r>
            <a:r>
              <a:rPr lang="pt-PT" sz="2200" dirty="0" err="1" smtClean="0"/>
              <a:t>easier</a:t>
            </a:r>
            <a:r>
              <a:rPr lang="pt-PT" sz="2200" dirty="0" smtClean="0"/>
              <a:t> to </a:t>
            </a:r>
            <a:r>
              <a:rPr lang="pt-PT" sz="2200" dirty="0" err="1" smtClean="0"/>
              <a:t>accept</a:t>
            </a:r>
            <a:r>
              <a:rPr lang="pt-PT" sz="2200" dirty="0" smtClean="0"/>
              <a:t> </a:t>
            </a:r>
            <a:r>
              <a:rPr lang="pt-PT" sz="2200" dirty="0" err="1" smtClean="0"/>
              <a:t>risk</a:t>
            </a:r>
            <a:r>
              <a:rPr lang="pt-PT" sz="2200" dirty="0" smtClean="0"/>
              <a:t> in </a:t>
            </a:r>
            <a:r>
              <a:rPr lang="pt-PT" sz="2200" dirty="0" err="1" smtClean="0"/>
              <a:t>exchange</a:t>
            </a:r>
            <a:r>
              <a:rPr lang="pt-PT" sz="2200" dirty="0" smtClean="0"/>
              <a:t> for a </a:t>
            </a:r>
            <a:r>
              <a:rPr lang="pt-PT" sz="2200" dirty="0" err="1" smtClean="0"/>
              <a:t>higher</a:t>
            </a:r>
            <a:r>
              <a:rPr lang="pt-PT" sz="2200" dirty="0" smtClean="0"/>
              <a:t> </a:t>
            </a:r>
            <a:r>
              <a:rPr lang="pt-PT" sz="2200" dirty="0" err="1" smtClean="0"/>
              <a:t>expected</a:t>
            </a:r>
            <a:r>
              <a:rPr lang="pt-PT" sz="2200" dirty="0" smtClean="0"/>
              <a:t> </a:t>
            </a:r>
            <a:r>
              <a:rPr lang="pt-PT" sz="2200" dirty="0" err="1" smtClean="0"/>
              <a:t>return</a:t>
            </a:r>
            <a:r>
              <a:rPr lang="pt-PT" sz="2200" dirty="0" smtClean="0"/>
              <a:t>.</a:t>
            </a:r>
          </a:p>
        </p:txBody>
      </p:sp>
      <p:sp>
        <p:nvSpPr>
          <p:cNvPr id="17411"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6F3912E2-7C2F-464F-8DEB-7115FB8BB9CE}" type="slidenum">
              <a:rPr lang="pt-PT" altLang="pt-PT">
                <a:solidFill>
                  <a:schemeClr val="tx2"/>
                </a:solidFill>
                <a:latin typeface="Trebuchet MS" panose="020B0603020202020204" pitchFamily="34" charset="0"/>
              </a:rPr>
              <a:pPr eaLnBrk="1" hangingPunct="1">
                <a:defRPr/>
              </a:pPr>
              <a:t>20</a:t>
            </a:fld>
            <a:endParaRPr lang="pt-PT" altLang="pt-PT">
              <a:solidFill>
                <a:schemeClr val="tx2"/>
              </a:solidFill>
              <a:latin typeface="Trebuchet MS" panose="020B0603020202020204"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71500"/>
            <a:ext cx="7239000" cy="5884863"/>
          </a:xfrm>
        </p:spPr>
        <p:txBody>
          <a:bodyPr>
            <a:normAutofit/>
          </a:bodyPr>
          <a:lstStyle/>
          <a:p>
            <a:pPr marL="274320" indent="-274320" eaLnBrk="1" fontAlgn="auto" hangingPunct="1">
              <a:spcAft>
                <a:spcPts val="0"/>
              </a:spcAft>
              <a:buFont typeface="Wingdings 2"/>
              <a:buChar char=""/>
              <a:defRPr/>
            </a:pPr>
            <a:r>
              <a:rPr lang="pt-PT" sz="2800" dirty="0" err="1" smtClean="0"/>
              <a:t>Larger</a:t>
            </a:r>
            <a:r>
              <a:rPr lang="pt-PT" sz="2800" dirty="0" smtClean="0"/>
              <a:t> </a:t>
            </a:r>
            <a:r>
              <a:rPr lang="pt-PT" sz="2800" dirty="0" err="1" smtClean="0"/>
              <a:t>proportion</a:t>
            </a:r>
            <a:r>
              <a:rPr lang="pt-PT" sz="2800" dirty="0" smtClean="0"/>
              <a:t> </a:t>
            </a:r>
            <a:r>
              <a:rPr lang="pt-PT" sz="2800" dirty="0" err="1" smtClean="0"/>
              <a:t>of</a:t>
            </a:r>
            <a:r>
              <a:rPr lang="pt-PT" sz="2800" dirty="0" smtClean="0"/>
              <a:t> </a:t>
            </a:r>
            <a:r>
              <a:rPr lang="pt-PT" sz="2800" dirty="0" err="1" smtClean="0"/>
              <a:t>middle-aged</a:t>
            </a:r>
            <a:r>
              <a:rPr lang="pt-PT" sz="2800" dirty="0" smtClean="0"/>
              <a:t> </a:t>
            </a:r>
            <a:r>
              <a:rPr lang="pt-PT" sz="2800" dirty="0" err="1" smtClean="0"/>
              <a:t>workers</a:t>
            </a:r>
            <a:r>
              <a:rPr lang="pt-PT" sz="2800" dirty="0" smtClean="0"/>
              <a:t> </a:t>
            </a:r>
            <a:r>
              <a:rPr lang="pt-PT" sz="2800" dirty="0" smtClean="0">
                <a:sym typeface="Wingdings"/>
              </a:rPr>
              <a:t> </a:t>
            </a:r>
            <a:r>
              <a:rPr lang="pt-PT" sz="2400" dirty="0" err="1" smtClean="0">
                <a:sym typeface="Wingdings"/>
              </a:rPr>
              <a:t>Increase</a:t>
            </a:r>
            <a:r>
              <a:rPr lang="pt-PT" sz="2400" dirty="0" smtClean="0">
                <a:sym typeface="Wingdings"/>
              </a:rPr>
              <a:t> in </a:t>
            </a:r>
            <a:r>
              <a:rPr lang="pt-PT" sz="2400" dirty="0" err="1" smtClean="0">
                <a:sym typeface="Wingdings"/>
              </a:rPr>
              <a:t>the</a:t>
            </a:r>
            <a:r>
              <a:rPr lang="pt-PT" sz="2400" dirty="0" smtClean="0">
                <a:sym typeface="Wingdings"/>
              </a:rPr>
              <a:t> </a:t>
            </a:r>
            <a:r>
              <a:rPr lang="pt-PT" sz="2400" dirty="0" err="1" smtClean="0">
                <a:sym typeface="Wingdings"/>
              </a:rPr>
              <a:t>demand</a:t>
            </a:r>
            <a:r>
              <a:rPr lang="pt-PT" sz="2400" dirty="0" smtClean="0">
                <a:sym typeface="Wingdings"/>
              </a:rPr>
              <a:t> for stocks in </a:t>
            </a:r>
            <a:r>
              <a:rPr lang="pt-PT" sz="2400" dirty="0" err="1" smtClean="0">
                <a:sym typeface="Wingdings"/>
              </a:rPr>
              <a:t>comparison</a:t>
            </a:r>
            <a:r>
              <a:rPr lang="pt-PT" sz="2400" dirty="0" smtClean="0">
                <a:sym typeface="Wingdings"/>
              </a:rPr>
              <a:t> </a:t>
            </a:r>
            <a:r>
              <a:rPr lang="pt-PT" sz="2400" dirty="0" err="1" smtClean="0">
                <a:sym typeface="Wingdings"/>
              </a:rPr>
              <a:t>with</a:t>
            </a:r>
            <a:r>
              <a:rPr lang="pt-PT" sz="2400" dirty="0" smtClean="0">
                <a:sym typeface="Wingdings"/>
              </a:rPr>
              <a:t> </a:t>
            </a:r>
            <a:r>
              <a:rPr lang="pt-PT" sz="2400" dirty="0" err="1" smtClean="0">
                <a:effectLst>
                  <a:outerShdw blurRad="38100" dist="38100" dir="2700000" algn="tl">
                    <a:srgbClr val="000000">
                      <a:alpha val="43137"/>
                    </a:srgbClr>
                  </a:outerShdw>
                </a:effectLst>
                <a:sym typeface="Wingdings"/>
              </a:rPr>
              <a:t>bonds</a:t>
            </a:r>
            <a:r>
              <a:rPr lang="pt-PT" sz="2400" dirty="0" smtClean="0">
                <a:sym typeface="Wingdings"/>
              </a:rPr>
              <a:t>  </a:t>
            </a:r>
            <a:r>
              <a:rPr lang="pt-PT" sz="2400" dirty="0" err="1" smtClean="0">
                <a:sym typeface="Wingdings"/>
              </a:rPr>
              <a:t>Increase</a:t>
            </a:r>
            <a:r>
              <a:rPr lang="pt-PT" sz="2400" dirty="0" smtClean="0">
                <a:sym typeface="Wingdings"/>
              </a:rPr>
              <a:t> in </a:t>
            </a:r>
            <a:r>
              <a:rPr lang="pt-PT" sz="2400" dirty="0" err="1" smtClean="0">
                <a:sym typeface="Wingdings"/>
              </a:rPr>
              <a:t>the</a:t>
            </a:r>
            <a:r>
              <a:rPr lang="pt-PT" sz="2400" dirty="0" smtClean="0">
                <a:sym typeface="Wingdings"/>
              </a:rPr>
              <a:t> </a:t>
            </a:r>
            <a:r>
              <a:rPr lang="pt-PT" sz="2400" dirty="0" err="1" smtClean="0">
                <a:sym typeface="Wingdings"/>
              </a:rPr>
              <a:t>relative</a:t>
            </a:r>
            <a:r>
              <a:rPr lang="pt-PT" sz="2400" dirty="0" smtClean="0">
                <a:sym typeface="Wingdings"/>
              </a:rPr>
              <a:t> </a:t>
            </a:r>
            <a:r>
              <a:rPr lang="pt-PT" sz="2400" dirty="0" err="1" smtClean="0">
                <a:sym typeface="Wingdings"/>
              </a:rPr>
              <a:t>price</a:t>
            </a:r>
            <a:r>
              <a:rPr lang="pt-PT" sz="2400" dirty="0" smtClean="0">
                <a:sym typeface="Wingdings"/>
              </a:rPr>
              <a:t> </a:t>
            </a:r>
            <a:r>
              <a:rPr lang="pt-PT" sz="2400" dirty="0" err="1" smtClean="0">
                <a:sym typeface="Wingdings"/>
              </a:rPr>
              <a:t>of</a:t>
            </a:r>
            <a:r>
              <a:rPr lang="pt-PT" sz="2400" dirty="0" smtClean="0">
                <a:sym typeface="Wingdings"/>
              </a:rPr>
              <a:t> </a:t>
            </a:r>
            <a:r>
              <a:rPr lang="pt-PT" sz="2400" dirty="0" smtClean="0">
                <a:effectLst>
                  <a:outerShdw blurRad="38100" dist="38100" dir="2700000" algn="tl">
                    <a:srgbClr val="000000">
                      <a:alpha val="43137"/>
                    </a:srgbClr>
                  </a:outerShdw>
                </a:effectLst>
                <a:sym typeface="Wingdings"/>
              </a:rPr>
              <a:t>stocks</a:t>
            </a:r>
            <a:r>
              <a:rPr lang="pt-PT" sz="2400" dirty="0" smtClean="0">
                <a:sym typeface="Wingdings"/>
              </a:rPr>
              <a:t>  </a:t>
            </a:r>
            <a:r>
              <a:rPr lang="pt-PT" sz="2400" dirty="0" err="1" smtClean="0">
                <a:sym typeface="Wingdings"/>
              </a:rPr>
              <a:t>Decrease</a:t>
            </a:r>
            <a:r>
              <a:rPr lang="pt-PT" sz="2400" dirty="0" smtClean="0">
                <a:sym typeface="Wingdings"/>
              </a:rPr>
              <a:t> in </a:t>
            </a:r>
            <a:r>
              <a:rPr lang="pt-PT" sz="2400" dirty="0" err="1" smtClean="0">
                <a:sym typeface="Wingdings"/>
              </a:rPr>
              <a:t>the</a:t>
            </a:r>
            <a:r>
              <a:rPr lang="pt-PT" sz="2400" dirty="0" smtClean="0">
                <a:sym typeface="Wingdings"/>
              </a:rPr>
              <a:t> </a:t>
            </a:r>
            <a:r>
              <a:rPr lang="pt-PT" sz="2400" dirty="0" err="1" smtClean="0">
                <a:sym typeface="Wingdings"/>
              </a:rPr>
              <a:t>return</a:t>
            </a:r>
            <a:r>
              <a:rPr lang="pt-PT" sz="2400" dirty="0" smtClean="0">
                <a:sym typeface="Wingdings"/>
              </a:rPr>
              <a:t> for stocks </a:t>
            </a:r>
            <a:r>
              <a:rPr lang="pt-PT" sz="2400" dirty="0" err="1" smtClean="0">
                <a:sym typeface="Wingdings"/>
              </a:rPr>
              <a:t>comparing</a:t>
            </a:r>
            <a:r>
              <a:rPr lang="pt-PT" sz="2400" dirty="0" smtClean="0">
                <a:sym typeface="Wingdings"/>
              </a:rPr>
              <a:t> </a:t>
            </a:r>
            <a:r>
              <a:rPr lang="pt-PT" sz="2400" dirty="0" err="1" smtClean="0">
                <a:sym typeface="Wingdings"/>
              </a:rPr>
              <a:t>with</a:t>
            </a:r>
            <a:r>
              <a:rPr lang="pt-PT" sz="2400" dirty="0" smtClean="0">
                <a:sym typeface="Wingdings"/>
              </a:rPr>
              <a:t> </a:t>
            </a:r>
            <a:r>
              <a:rPr lang="pt-PT" sz="2400" dirty="0" err="1" smtClean="0">
                <a:sym typeface="Wingdings"/>
              </a:rPr>
              <a:t>that</a:t>
            </a:r>
            <a:r>
              <a:rPr lang="pt-PT" sz="2400" dirty="0" smtClean="0">
                <a:sym typeface="Wingdings"/>
              </a:rPr>
              <a:t> for </a:t>
            </a:r>
            <a:r>
              <a:rPr lang="pt-PT" sz="2400" dirty="0" err="1" smtClean="0">
                <a:sym typeface="Wingdings"/>
              </a:rPr>
              <a:t>bonds</a:t>
            </a:r>
            <a:r>
              <a:rPr lang="pt-PT" sz="2400" dirty="0" smtClean="0">
                <a:sym typeface="Wingdings"/>
              </a:rPr>
              <a:t>.</a:t>
            </a:r>
            <a:endParaRPr lang="pt-PT" sz="2400" dirty="0" smtClean="0"/>
          </a:p>
          <a:p>
            <a:pPr marL="274320" indent="-274320" eaLnBrk="1" fontAlgn="auto" hangingPunct="1">
              <a:spcAft>
                <a:spcPts val="0"/>
              </a:spcAft>
              <a:buFont typeface="Wingdings 2"/>
              <a:buNone/>
              <a:defRPr/>
            </a:pPr>
            <a:endParaRPr lang="pt-PT" dirty="0" smtClean="0"/>
          </a:p>
          <a:p>
            <a:pPr marL="274320" indent="-274320" eaLnBrk="1" fontAlgn="auto" hangingPunct="1">
              <a:spcAft>
                <a:spcPts val="0"/>
              </a:spcAft>
              <a:buFont typeface="Wingdings 2"/>
              <a:buChar char=""/>
              <a:defRPr/>
            </a:pPr>
            <a:r>
              <a:rPr lang="pt-PT" sz="2800" dirty="0" err="1" smtClean="0"/>
              <a:t>Higher</a:t>
            </a:r>
            <a:r>
              <a:rPr lang="pt-PT" sz="2800" dirty="0" smtClean="0"/>
              <a:t> </a:t>
            </a:r>
            <a:r>
              <a:rPr lang="pt-PT" sz="2800" dirty="0" err="1" smtClean="0"/>
              <a:t>proportion</a:t>
            </a:r>
            <a:r>
              <a:rPr lang="pt-PT" sz="2800" dirty="0" smtClean="0"/>
              <a:t> </a:t>
            </a:r>
            <a:r>
              <a:rPr lang="pt-PT" sz="2800" dirty="0" err="1" smtClean="0"/>
              <a:t>of</a:t>
            </a:r>
            <a:r>
              <a:rPr lang="pt-PT" sz="2800" dirty="0" smtClean="0"/>
              <a:t> </a:t>
            </a:r>
            <a:r>
              <a:rPr lang="pt-PT" sz="2800" dirty="0" err="1" smtClean="0"/>
              <a:t>retired</a:t>
            </a:r>
            <a:r>
              <a:rPr lang="pt-PT" sz="2800" dirty="0" smtClean="0"/>
              <a:t> </a:t>
            </a:r>
            <a:r>
              <a:rPr lang="pt-PT" sz="2800" dirty="0" err="1" smtClean="0"/>
              <a:t>population</a:t>
            </a:r>
            <a:endParaRPr lang="pt-PT" sz="2800" dirty="0" smtClean="0">
              <a:sym typeface="Wingdings"/>
            </a:endParaRPr>
          </a:p>
          <a:p>
            <a:pPr marL="521208" lvl="1" eaLnBrk="1" fontAlgn="auto" hangingPunct="1">
              <a:spcAft>
                <a:spcPts val="0"/>
              </a:spcAft>
              <a:buClr>
                <a:schemeClr val="accent4"/>
              </a:buClr>
              <a:buFont typeface="Wingdings 2"/>
              <a:buChar char=""/>
              <a:defRPr/>
            </a:pPr>
            <a:r>
              <a:rPr lang="pt-PT" dirty="0" err="1" smtClean="0">
                <a:sym typeface="Wingdings"/>
              </a:rPr>
              <a:t>Lower</a:t>
            </a:r>
            <a:r>
              <a:rPr lang="pt-PT" dirty="0" smtClean="0">
                <a:sym typeface="Wingdings"/>
              </a:rPr>
              <a:t> </a:t>
            </a:r>
            <a:r>
              <a:rPr lang="pt-PT" dirty="0" err="1" smtClean="0">
                <a:sym typeface="Wingdings"/>
              </a:rPr>
              <a:t>saving</a:t>
            </a:r>
            <a:r>
              <a:rPr lang="pt-PT" dirty="0" smtClean="0">
                <a:sym typeface="Wingdings"/>
              </a:rPr>
              <a:t> rate  </a:t>
            </a:r>
          </a:p>
          <a:p>
            <a:pPr marL="521208" lvl="1" eaLnBrk="1" fontAlgn="auto" hangingPunct="1">
              <a:spcAft>
                <a:spcPts val="0"/>
              </a:spcAft>
              <a:buClr>
                <a:schemeClr val="accent4"/>
              </a:buClr>
              <a:buFont typeface="Wingdings 2"/>
              <a:buChar char=""/>
              <a:defRPr/>
            </a:pPr>
            <a:r>
              <a:rPr lang="pt-PT" dirty="0" err="1" smtClean="0"/>
              <a:t>Higher</a:t>
            </a:r>
            <a:r>
              <a:rPr lang="pt-PT" dirty="0" smtClean="0"/>
              <a:t> </a:t>
            </a:r>
            <a:r>
              <a:rPr lang="pt-PT" dirty="0" err="1" smtClean="0"/>
              <a:t>risk</a:t>
            </a:r>
            <a:r>
              <a:rPr lang="pt-PT" dirty="0" smtClean="0"/>
              <a:t> </a:t>
            </a:r>
            <a:r>
              <a:rPr lang="pt-PT" dirty="0" err="1" smtClean="0"/>
              <a:t>aversion</a:t>
            </a:r>
            <a:r>
              <a:rPr lang="pt-PT" dirty="0" smtClean="0"/>
              <a:t> </a:t>
            </a:r>
          </a:p>
          <a:p>
            <a:pPr marL="521208" lvl="1" eaLnBrk="1" fontAlgn="auto" hangingPunct="1">
              <a:spcAft>
                <a:spcPts val="0"/>
              </a:spcAft>
              <a:buClr>
                <a:schemeClr val="accent4"/>
              </a:buClr>
              <a:buFont typeface="Wingdings 2"/>
              <a:buNone/>
              <a:defRPr/>
            </a:pPr>
            <a:r>
              <a:rPr lang="pt-PT" sz="2000" dirty="0" smtClean="0">
                <a:sym typeface="Wingdings"/>
              </a:rPr>
              <a:t> </a:t>
            </a:r>
            <a:r>
              <a:rPr lang="pt-PT" dirty="0" err="1" smtClean="0">
                <a:sym typeface="Wingdings"/>
              </a:rPr>
              <a:t>Increase</a:t>
            </a:r>
            <a:r>
              <a:rPr lang="pt-PT" dirty="0" smtClean="0">
                <a:sym typeface="Wingdings"/>
              </a:rPr>
              <a:t> in </a:t>
            </a:r>
            <a:r>
              <a:rPr lang="pt-PT" dirty="0" err="1" smtClean="0">
                <a:sym typeface="Wingdings"/>
              </a:rPr>
              <a:t>the</a:t>
            </a:r>
            <a:r>
              <a:rPr lang="pt-PT" dirty="0" smtClean="0">
                <a:sym typeface="Wingdings"/>
              </a:rPr>
              <a:t> </a:t>
            </a:r>
            <a:r>
              <a:rPr lang="pt-PT" dirty="0" err="1" smtClean="0">
                <a:sym typeface="Wingdings"/>
              </a:rPr>
              <a:t>relative</a:t>
            </a:r>
            <a:r>
              <a:rPr lang="pt-PT" dirty="0" smtClean="0">
                <a:sym typeface="Wingdings"/>
              </a:rPr>
              <a:t> </a:t>
            </a:r>
            <a:r>
              <a:rPr lang="pt-PT" dirty="0" err="1" smtClean="0">
                <a:sym typeface="Wingdings"/>
              </a:rPr>
              <a:t>demand</a:t>
            </a:r>
            <a:r>
              <a:rPr lang="pt-PT" dirty="0" smtClean="0">
                <a:sym typeface="Wingdings"/>
              </a:rPr>
              <a:t> for </a:t>
            </a:r>
            <a:r>
              <a:rPr lang="pt-PT" dirty="0" err="1" smtClean="0">
                <a:sym typeface="Wingdings"/>
              </a:rPr>
              <a:t>bonds</a:t>
            </a:r>
            <a:r>
              <a:rPr lang="pt-PT" dirty="0" smtClean="0">
                <a:sym typeface="Wingdings"/>
              </a:rPr>
              <a:t> </a:t>
            </a:r>
            <a:r>
              <a:rPr lang="pt-PT" dirty="0" err="1" smtClean="0">
                <a:sym typeface="Wingdings"/>
              </a:rPr>
              <a:t>comparing</a:t>
            </a:r>
            <a:r>
              <a:rPr lang="pt-PT" dirty="0" smtClean="0">
                <a:sym typeface="Wingdings"/>
              </a:rPr>
              <a:t> </a:t>
            </a:r>
            <a:r>
              <a:rPr lang="pt-PT" dirty="0" err="1" smtClean="0">
                <a:sym typeface="Wingdings"/>
              </a:rPr>
              <a:t>with</a:t>
            </a:r>
            <a:r>
              <a:rPr lang="pt-PT" dirty="0" smtClean="0">
                <a:sym typeface="Wingdings"/>
              </a:rPr>
              <a:t> stocks  </a:t>
            </a:r>
            <a:r>
              <a:rPr lang="pt-PT" dirty="0" err="1">
                <a:sym typeface="Wingdings"/>
              </a:rPr>
              <a:t>Increase</a:t>
            </a:r>
            <a:r>
              <a:rPr lang="pt-PT" dirty="0">
                <a:sym typeface="Wingdings"/>
              </a:rPr>
              <a:t> in </a:t>
            </a:r>
            <a:r>
              <a:rPr lang="pt-PT" dirty="0" err="1">
                <a:sym typeface="Wingdings"/>
              </a:rPr>
              <a:t>the</a:t>
            </a:r>
            <a:r>
              <a:rPr lang="pt-PT" dirty="0">
                <a:sym typeface="Wingdings"/>
              </a:rPr>
              <a:t> </a:t>
            </a:r>
            <a:r>
              <a:rPr lang="pt-PT" dirty="0" err="1">
                <a:sym typeface="Wingdings"/>
              </a:rPr>
              <a:t>relative</a:t>
            </a:r>
            <a:r>
              <a:rPr lang="pt-PT" dirty="0">
                <a:sym typeface="Wingdings"/>
              </a:rPr>
              <a:t> </a:t>
            </a:r>
            <a:r>
              <a:rPr lang="pt-PT" dirty="0" err="1">
                <a:sym typeface="Wingdings"/>
              </a:rPr>
              <a:t>price</a:t>
            </a:r>
            <a:r>
              <a:rPr lang="pt-PT" dirty="0">
                <a:sym typeface="Wingdings"/>
              </a:rPr>
              <a:t> </a:t>
            </a:r>
            <a:r>
              <a:rPr lang="pt-PT" dirty="0" err="1" smtClean="0">
                <a:sym typeface="Wingdings"/>
              </a:rPr>
              <a:t>of</a:t>
            </a:r>
            <a:r>
              <a:rPr lang="pt-PT" dirty="0" smtClean="0">
                <a:sym typeface="Wingdings"/>
              </a:rPr>
              <a:t> </a:t>
            </a:r>
            <a:r>
              <a:rPr lang="pt-PT" dirty="0" err="1" smtClean="0">
                <a:effectLst>
                  <a:outerShdw blurRad="38100" dist="38100" dir="2700000" algn="tl">
                    <a:srgbClr val="000000">
                      <a:alpha val="43137"/>
                    </a:srgbClr>
                  </a:outerShdw>
                </a:effectLst>
                <a:sym typeface="Wingdings"/>
              </a:rPr>
              <a:t>bonds</a:t>
            </a:r>
            <a:r>
              <a:rPr lang="pt-PT" dirty="0" smtClean="0">
                <a:effectLst>
                  <a:outerShdw blurRad="38100" dist="38100" dir="2700000" algn="tl">
                    <a:srgbClr val="000000">
                      <a:alpha val="43137"/>
                    </a:srgbClr>
                  </a:outerShdw>
                </a:effectLst>
                <a:sym typeface="Wingdings"/>
              </a:rPr>
              <a:t> </a:t>
            </a:r>
            <a:r>
              <a:rPr lang="pt-PT" dirty="0" smtClean="0">
                <a:sym typeface="Wingdings"/>
              </a:rPr>
              <a:t> </a:t>
            </a:r>
            <a:r>
              <a:rPr lang="pt-PT" dirty="0" err="1">
                <a:sym typeface="Wingdings"/>
              </a:rPr>
              <a:t>Decrease</a:t>
            </a:r>
            <a:r>
              <a:rPr lang="pt-PT" dirty="0">
                <a:sym typeface="Wingdings"/>
              </a:rPr>
              <a:t> in </a:t>
            </a:r>
            <a:r>
              <a:rPr lang="pt-PT" dirty="0" err="1">
                <a:sym typeface="Wingdings"/>
              </a:rPr>
              <a:t>the</a:t>
            </a:r>
            <a:r>
              <a:rPr lang="pt-PT" dirty="0">
                <a:sym typeface="Wingdings"/>
              </a:rPr>
              <a:t> </a:t>
            </a:r>
            <a:r>
              <a:rPr lang="pt-PT" dirty="0" err="1">
                <a:sym typeface="Wingdings"/>
              </a:rPr>
              <a:t>return</a:t>
            </a:r>
            <a:r>
              <a:rPr lang="pt-PT" dirty="0">
                <a:sym typeface="Wingdings"/>
              </a:rPr>
              <a:t> </a:t>
            </a:r>
            <a:r>
              <a:rPr lang="pt-PT" dirty="0" smtClean="0">
                <a:sym typeface="Wingdings"/>
              </a:rPr>
              <a:t>for </a:t>
            </a:r>
            <a:r>
              <a:rPr lang="pt-PT" dirty="0" err="1" smtClean="0">
                <a:sym typeface="Wingdings"/>
              </a:rPr>
              <a:t>bonds</a:t>
            </a:r>
            <a:r>
              <a:rPr lang="pt-PT" dirty="0" smtClean="0">
                <a:sym typeface="Wingdings"/>
              </a:rPr>
              <a:t> </a:t>
            </a:r>
            <a:r>
              <a:rPr lang="pt-PT" dirty="0" err="1">
                <a:sym typeface="Wingdings"/>
              </a:rPr>
              <a:t>comparing</a:t>
            </a:r>
            <a:r>
              <a:rPr lang="pt-PT" dirty="0">
                <a:sym typeface="Wingdings"/>
              </a:rPr>
              <a:t> </a:t>
            </a:r>
            <a:r>
              <a:rPr lang="pt-PT" dirty="0" err="1">
                <a:sym typeface="Wingdings"/>
              </a:rPr>
              <a:t>with</a:t>
            </a:r>
            <a:r>
              <a:rPr lang="pt-PT" dirty="0">
                <a:sym typeface="Wingdings"/>
              </a:rPr>
              <a:t> </a:t>
            </a:r>
            <a:r>
              <a:rPr lang="pt-PT" dirty="0" err="1">
                <a:sym typeface="Wingdings"/>
              </a:rPr>
              <a:t>that</a:t>
            </a:r>
            <a:r>
              <a:rPr lang="pt-PT" dirty="0">
                <a:sym typeface="Wingdings"/>
              </a:rPr>
              <a:t> </a:t>
            </a:r>
            <a:r>
              <a:rPr lang="pt-PT" dirty="0" smtClean="0">
                <a:sym typeface="Wingdings"/>
              </a:rPr>
              <a:t>for stocks.</a:t>
            </a:r>
            <a:endParaRPr lang="pt-PT" dirty="0"/>
          </a:p>
        </p:txBody>
      </p:sp>
      <p:sp>
        <p:nvSpPr>
          <p:cNvPr id="18435"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B93F4A12-2038-45D0-9836-6ED72B7E91AA}" type="slidenum">
              <a:rPr lang="pt-PT" altLang="pt-PT">
                <a:solidFill>
                  <a:schemeClr val="tx2"/>
                </a:solidFill>
                <a:latin typeface="Trebuchet MS" panose="020B0603020202020204" pitchFamily="34" charset="0"/>
              </a:rPr>
              <a:pPr eaLnBrk="1" hangingPunct="1">
                <a:defRPr/>
              </a:pPr>
              <a:t>21</a:t>
            </a:fld>
            <a:endParaRPr lang="pt-PT" altLang="pt-PT">
              <a:solidFill>
                <a:schemeClr val="tx2"/>
              </a:solidFill>
              <a:latin typeface="Trebuchet MS" panose="020B0603020202020204"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sz="quarter" idx="1"/>
          </p:nvPr>
        </p:nvSpPr>
        <p:spPr>
          <a:xfrm>
            <a:off x="914400" y="620713"/>
            <a:ext cx="7772400" cy="5399087"/>
          </a:xfrm>
        </p:spPr>
        <p:txBody>
          <a:bodyPr/>
          <a:lstStyle/>
          <a:p>
            <a:pPr eaLnBrk="1" hangingPunct="1">
              <a:spcBef>
                <a:spcPts val="1200"/>
              </a:spcBef>
            </a:pPr>
            <a:r>
              <a:rPr lang="pt-PT" altLang="pt-PT" sz="2400" smtClean="0"/>
              <a:t>Poterba (2001): USA- separating cohort from age effects, he finds that stocks are an increasing fraction of net financial holdings through age 40-44. Then  it starts decreasing. If analysing stocks as the fraction of net worth, it increases through ages 55-59 and shows a small decline after that.</a:t>
            </a:r>
          </a:p>
          <a:p>
            <a:pPr eaLnBrk="1" hangingPunct="1">
              <a:spcBef>
                <a:spcPts val="1200"/>
              </a:spcBef>
            </a:pPr>
            <a:r>
              <a:rPr lang="pt-PT" altLang="pt-PT" sz="2400" smtClean="0"/>
              <a:t>Mixed evidence about the relation between the demographic structure and the prices of different financial assets. </a:t>
            </a:r>
          </a:p>
          <a:p>
            <a:pPr eaLnBrk="1" hangingPunct="1">
              <a:spcBef>
                <a:spcPts val="1200"/>
              </a:spcBef>
            </a:pPr>
            <a:r>
              <a:rPr lang="pt-PT" altLang="pt-PT" sz="2400" smtClean="0"/>
              <a:t>Poterba (2004): increased demand for </a:t>
            </a:r>
          </a:p>
          <a:p>
            <a:pPr lvl="1" eaLnBrk="1" hangingPunct="1">
              <a:spcBef>
                <a:spcPts val="1200"/>
              </a:spcBef>
            </a:pPr>
            <a:r>
              <a:rPr lang="pt-PT" altLang="pt-PT" sz="2200" smtClean="0"/>
              <a:t>Annuities, that provide an income stream in old-age,</a:t>
            </a:r>
          </a:p>
          <a:p>
            <a:pPr lvl="1" eaLnBrk="1" hangingPunct="1">
              <a:spcBef>
                <a:spcPts val="1200"/>
              </a:spcBef>
            </a:pPr>
            <a:r>
              <a:rPr lang="pt-PT" altLang="pt-PT" sz="2200" smtClean="0"/>
              <a:t>Long-term care insurance</a:t>
            </a:r>
          </a:p>
          <a:p>
            <a:pPr eaLnBrk="1" hangingPunct="1">
              <a:spcBef>
                <a:spcPts val="1200"/>
              </a:spcBef>
            </a:pPr>
            <a:endParaRPr lang="pt-PT" altLang="pt-PT" sz="2800" smtClean="0"/>
          </a:p>
        </p:txBody>
      </p:sp>
      <p:sp>
        <p:nvSpPr>
          <p:cNvPr id="4" name="Slide Number Placeholder 3"/>
          <p:cNvSpPr>
            <a:spLocks noGrp="1"/>
          </p:cNvSpPr>
          <p:nvPr>
            <p:ph type="sldNum" sz="quarter" idx="12"/>
          </p:nvPr>
        </p:nvSpPr>
        <p:spPr/>
        <p:txBody>
          <a:bodyPr/>
          <a:lstStyle/>
          <a:p>
            <a:pPr>
              <a:defRPr/>
            </a:pPr>
            <a:fld id="{39D782AD-5FF1-4280-880F-6A096AC53AA6}" type="slidenum">
              <a:rPr lang="pt-PT" altLang="pt-PT" smtClean="0"/>
              <a:pPr>
                <a:defRPr/>
              </a:pPr>
              <a:t>22</a:t>
            </a:fld>
            <a:endParaRPr lang="pt-PT" altLang="pt-PT"/>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914400" y="274638"/>
            <a:ext cx="7772400" cy="922337"/>
          </a:xfrm>
        </p:spPr>
        <p:txBody>
          <a:bodyPr/>
          <a:lstStyle/>
          <a:p>
            <a:r>
              <a:rPr lang="pt-PT" altLang="pt-PT" smtClean="0"/>
              <a:t>Conclusions</a:t>
            </a:r>
          </a:p>
        </p:txBody>
      </p:sp>
      <p:sp>
        <p:nvSpPr>
          <p:cNvPr id="50179" name="Content Placeholder 2"/>
          <p:cNvSpPr>
            <a:spLocks noGrp="1"/>
          </p:cNvSpPr>
          <p:nvPr>
            <p:ph sz="quarter" idx="1"/>
          </p:nvPr>
        </p:nvSpPr>
        <p:spPr>
          <a:xfrm>
            <a:off x="899098" y="1556792"/>
            <a:ext cx="7772400" cy="4392265"/>
          </a:xfrm>
        </p:spPr>
        <p:txBody>
          <a:bodyPr/>
          <a:lstStyle/>
          <a:p>
            <a:r>
              <a:rPr lang="pt-PT" altLang="pt-PT" dirty="0" err="1" smtClean="0"/>
              <a:t>Ageing</a:t>
            </a:r>
            <a:r>
              <a:rPr lang="pt-PT" altLang="pt-PT" dirty="0" smtClean="0"/>
              <a:t> </a:t>
            </a:r>
            <a:r>
              <a:rPr lang="pt-PT" altLang="pt-PT" dirty="0" err="1" smtClean="0"/>
              <a:t>population</a:t>
            </a:r>
            <a:r>
              <a:rPr lang="pt-PT" altLang="pt-PT" dirty="0" smtClean="0"/>
              <a:t> – </a:t>
            </a:r>
            <a:r>
              <a:rPr lang="pt-PT" altLang="pt-PT" dirty="0" err="1" smtClean="0"/>
              <a:t>slower</a:t>
            </a:r>
            <a:r>
              <a:rPr lang="pt-PT" altLang="pt-PT" dirty="0" smtClean="0"/>
              <a:t> </a:t>
            </a:r>
            <a:r>
              <a:rPr lang="pt-PT" altLang="pt-PT" dirty="0" err="1" smtClean="0"/>
              <a:t>labour</a:t>
            </a:r>
            <a:r>
              <a:rPr lang="pt-PT" altLang="pt-PT" dirty="0" smtClean="0"/>
              <a:t> force </a:t>
            </a:r>
            <a:r>
              <a:rPr lang="pt-PT" altLang="pt-PT" dirty="0" err="1" smtClean="0"/>
              <a:t>growth</a:t>
            </a:r>
            <a:r>
              <a:rPr lang="pt-PT" altLang="pt-PT" dirty="0" smtClean="0"/>
              <a:t> </a:t>
            </a:r>
            <a:r>
              <a:rPr lang="pt-PT" altLang="pt-PT" dirty="0" err="1" smtClean="0"/>
              <a:t>or</a:t>
            </a:r>
            <a:r>
              <a:rPr lang="pt-PT" altLang="pt-PT" dirty="0" smtClean="0"/>
              <a:t> </a:t>
            </a:r>
            <a:r>
              <a:rPr lang="pt-PT" altLang="pt-PT" dirty="0" err="1" smtClean="0"/>
              <a:t>even</a:t>
            </a:r>
            <a:r>
              <a:rPr lang="pt-PT" altLang="pt-PT" dirty="0" smtClean="0"/>
              <a:t> </a:t>
            </a:r>
            <a:r>
              <a:rPr lang="pt-PT" altLang="pt-PT" dirty="0" err="1" smtClean="0"/>
              <a:t>reduction</a:t>
            </a:r>
            <a:r>
              <a:rPr lang="pt-PT" altLang="pt-PT" dirty="0" smtClean="0"/>
              <a:t> – </a:t>
            </a:r>
            <a:r>
              <a:rPr lang="pt-PT" altLang="pt-PT" dirty="0" err="1" smtClean="0"/>
              <a:t>lower</a:t>
            </a:r>
            <a:r>
              <a:rPr lang="pt-PT" altLang="pt-PT" dirty="0" smtClean="0"/>
              <a:t> </a:t>
            </a:r>
            <a:r>
              <a:rPr lang="pt-PT" altLang="pt-PT" dirty="0" err="1" smtClean="0"/>
              <a:t>demand</a:t>
            </a:r>
            <a:r>
              <a:rPr lang="pt-PT" altLang="pt-PT" dirty="0" smtClean="0"/>
              <a:t> </a:t>
            </a:r>
            <a:r>
              <a:rPr lang="pt-PT" altLang="pt-PT" dirty="0" err="1" smtClean="0"/>
              <a:t>growth</a:t>
            </a:r>
            <a:r>
              <a:rPr lang="pt-PT" altLang="pt-PT" dirty="0" smtClean="0"/>
              <a:t> </a:t>
            </a:r>
            <a:r>
              <a:rPr lang="pt-PT" altLang="pt-PT" dirty="0" err="1" smtClean="0"/>
              <a:t>or</a:t>
            </a:r>
            <a:r>
              <a:rPr lang="pt-PT" altLang="pt-PT" dirty="0" smtClean="0"/>
              <a:t> </a:t>
            </a:r>
            <a:r>
              <a:rPr lang="pt-PT" altLang="pt-PT" dirty="0" err="1" smtClean="0"/>
              <a:t>even</a:t>
            </a:r>
            <a:r>
              <a:rPr lang="pt-PT" altLang="pt-PT" dirty="0" smtClean="0"/>
              <a:t> </a:t>
            </a:r>
            <a:r>
              <a:rPr lang="pt-PT" altLang="pt-PT" dirty="0" err="1" smtClean="0"/>
              <a:t>reduction</a:t>
            </a:r>
            <a:r>
              <a:rPr lang="pt-PT" altLang="pt-PT" dirty="0" smtClean="0"/>
              <a:t> –</a:t>
            </a:r>
            <a:r>
              <a:rPr lang="pt-PT" altLang="pt-PT" dirty="0" err="1" smtClean="0"/>
              <a:t>lower</a:t>
            </a:r>
            <a:r>
              <a:rPr lang="pt-PT" altLang="pt-PT" dirty="0" smtClean="0"/>
              <a:t> GDP </a:t>
            </a:r>
            <a:r>
              <a:rPr lang="pt-PT" altLang="pt-PT" dirty="0" err="1" smtClean="0"/>
              <a:t>growth</a:t>
            </a:r>
            <a:r>
              <a:rPr lang="pt-PT" altLang="pt-PT" dirty="0" smtClean="0"/>
              <a:t> </a:t>
            </a:r>
            <a:r>
              <a:rPr lang="pt-PT" altLang="pt-PT" dirty="0" err="1" smtClean="0"/>
              <a:t>perspectives</a:t>
            </a:r>
            <a:r>
              <a:rPr lang="pt-PT" altLang="pt-PT" dirty="0" smtClean="0"/>
              <a:t> – </a:t>
            </a:r>
            <a:r>
              <a:rPr lang="pt-PT" altLang="pt-PT" dirty="0" err="1" smtClean="0"/>
              <a:t>reduced</a:t>
            </a:r>
            <a:r>
              <a:rPr lang="pt-PT" altLang="pt-PT" dirty="0" smtClean="0"/>
              <a:t> </a:t>
            </a:r>
            <a:r>
              <a:rPr lang="pt-PT" altLang="pt-PT" dirty="0" err="1" smtClean="0"/>
              <a:t>need</a:t>
            </a:r>
            <a:r>
              <a:rPr lang="pt-PT" altLang="pt-PT" dirty="0" smtClean="0"/>
              <a:t> for </a:t>
            </a:r>
            <a:r>
              <a:rPr lang="pt-PT" altLang="pt-PT" b="1" dirty="0" err="1" smtClean="0"/>
              <a:t>Investment</a:t>
            </a:r>
            <a:endParaRPr lang="pt-PT" altLang="pt-PT" b="1" dirty="0" smtClean="0"/>
          </a:p>
          <a:p>
            <a:r>
              <a:rPr lang="pt-PT" altLang="pt-PT" dirty="0" err="1" smtClean="0"/>
              <a:t>Ageing</a:t>
            </a:r>
            <a:r>
              <a:rPr lang="pt-PT" altLang="pt-PT" dirty="0" smtClean="0"/>
              <a:t> </a:t>
            </a:r>
            <a:r>
              <a:rPr lang="pt-PT" altLang="pt-PT" dirty="0" err="1" smtClean="0"/>
              <a:t>population</a:t>
            </a:r>
            <a:r>
              <a:rPr lang="pt-PT" altLang="pt-PT" dirty="0" smtClean="0"/>
              <a:t> –</a:t>
            </a:r>
            <a:r>
              <a:rPr lang="pt-PT" altLang="pt-PT" dirty="0" err="1" smtClean="0"/>
              <a:t>reduction</a:t>
            </a:r>
            <a:r>
              <a:rPr lang="pt-PT" altLang="pt-PT" dirty="0" smtClean="0"/>
              <a:t> in </a:t>
            </a:r>
            <a:r>
              <a:rPr lang="pt-PT" altLang="pt-PT" b="1" dirty="0" err="1" smtClean="0"/>
              <a:t>Savings</a:t>
            </a:r>
            <a:r>
              <a:rPr lang="pt-PT" altLang="pt-PT" dirty="0" smtClean="0"/>
              <a:t> rates </a:t>
            </a:r>
            <a:r>
              <a:rPr lang="pt-PT" altLang="pt-PT" dirty="0" err="1" smtClean="0"/>
              <a:t>if</a:t>
            </a:r>
            <a:r>
              <a:rPr lang="pt-PT" altLang="pt-PT" dirty="0" smtClean="0"/>
              <a:t> </a:t>
            </a:r>
            <a:r>
              <a:rPr lang="pt-PT" altLang="pt-PT" dirty="0" err="1" smtClean="0"/>
              <a:t>the</a:t>
            </a:r>
            <a:r>
              <a:rPr lang="pt-PT" altLang="pt-PT" dirty="0" smtClean="0"/>
              <a:t> </a:t>
            </a:r>
            <a:r>
              <a:rPr lang="pt-PT" altLang="pt-PT" dirty="0" err="1" smtClean="0"/>
              <a:t>life-cycle</a:t>
            </a:r>
            <a:r>
              <a:rPr lang="pt-PT" altLang="pt-PT" dirty="0" smtClean="0"/>
              <a:t> </a:t>
            </a:r>
            <a:r>
              <a:rPr lang="pt-PT" altLang="pt-PT" dirty="0" err="1" smtClean="0"/>
              <a:t>model</a:t>
            </a:r>
            <a:r>
              <a:rPr lang="pt-PT" altLang="pt-PT" dirty="0" smtClean="0"/>
              <a:t> </a:t>
            </a:r>
            <a:r>
              <a:rPr lang="pt-PT" altLang="pt-PT" dirty="0" err="1" smtClean="0"/>
              <a:t>is</a:t>
            </a:r>
            <a:r>
              <a:rPr lang="pt-PT" altLang="pt-PT" dirty="0" smtClean="0"/>
              <a:t> </a:t>
            </a:r>
            <a:r>
              <a:rPr lang="pt-PT" altLang="pt-PT" dirty="0" err="1" smtClean="0"/>
              <a:t>right</a:t>
            </a:r>
            <a:r>
              <a:rPr lang="pt-PT" altLang="pt-PT" dirty="0" smtClean="0"/>
              <a:t> – </a:t>
            </a:r>
            <a:r>
              <a:rPr lang="pt-PT" altLang="pt-PT" dirty="0" err="1" smtClean="0"/>
              <a:t>not</a:t>
            </a:r>
            <a:r>
              <a:rPr lang="pt-PT" altLang="pt-PT" dirty="0" smtClean="0"/>
              <a:t> </a:t>
            </a:r>
            <a:r>
              <a:rPr lang="pt-PT" altLang="pt-PT" dirty="0" err="1" smtClean="0"/>
              <a:t>necessarily</a:t>
            </a:r>
            <a:r>
              <a:rPr lang="pt-PT" altLang="pt-PT" dirty="0" smtClean="0"/>
              <a:t> a </a:t>
            </a:r>
            <a:r>
              <a:rPr lang="pt-PT" altLang="pt-PT" dirty="0" err="1" smtClean="0"/>
              <a:t>reduction</a:t>
            </a:r>
            <a:r>
              <a:rPr lang="pt-PT" altLang="pt-PT" dirty="0" smtClean="0"/>
              <a:t> </a:t>
            </a:r>
            <a:r>
              <a:rPr lang="pt-PT" altLang="pt-PT" dirty="0" err="1" smtClean="0"/>
              <a:t>if</a:t>
            </a:r>
            <a:r>
              <a:rPr lang="pt-PT" altLang="pt-PT" dirty="0" smtClean="0"/>
              <a:t> </a:t>
            </a:r>
            <a:r>
              <a:rPr lang="pt-PT" altLang="pt-PT" dirty="0" err="1" smtClean="0"/>
              <a:t>there</a:t>
            </a:r>
            <a:r>
              <a:rPr lang="pt-PT" altLang="pt-PT" dirty="0" smtClean="0"/>
              <a:t> </a:t>
            </a:r>
            <a:r>
              <a:rPr lang="pt-PT" altLang="pt-PT" dirty="0" err="1" smtClean="0"/>
              <a:t>is</a:t>
            </a:r>
            <a:r>
              <a:rPr lang="pt-PT" altLang="pt-PT" dirty="0" smtClean="0"/>
              <a:t> </a:t>
            </a:r>
            <a:r>
              <a:rPr lang="pt-PT" altLang="pt-PT" dirty="0" err="1" smtClean="0"/>
              <a:t>an</a:t>
            </a:r>
            <a:r>
              <a:rPr lang="pt-PT" altLang="pt-PT" dirty="0" smtClean="0"/>
              <a:t> </a:t>
            </a:r>
            <a:r>
              <a:rPr lang="pt-PT" altLang="pt-PT" dirty="0" err="1" smtClean="0"/>
              <a:t>increase</a:t>
            </a:r>
            <a:r>
              <a:rPr lang="pt-PT" altLang="pt-PT" dirty="0" smtClean="0"/>
              <a:t> in </a:t>
            </a:r>
            <a:r>
              <a:rPr lang="pt-PT" altLang="pt-PT" dirty="0" err="1" smtClean="0"/>
              <a:t>Savings</a:t>
            </a:r>
            <a:r>
              <a:rPr lang="pt-PT" altLang="pt-PT" dirty="0" smtClean="0"/>
              <a:t> to </a:t>
            </a:r>
            <a:r>
              <a:rPr lang="pt-PT" altLang="pt-PT" dirty="0" err="1" smtClean="0"/>
              <a:t>fund</a:t>
            </a:r>
            <a:r>
              <a:rPr lang="pt-PT" altLang="pt-PT" dirty="0" smtClean="0"/>
              <a:t> </a:t>
            </a:r>
            <a:r>
              <a:rPr lang="pt-PT" altLang="pt-PT" dirty="0" err="1" smtClean="0"/>
              <a:t>longer</a:t>
            </a:r>
            <a:r>
              <a:rPr lang="pt-PT" altLang="pt-PT" dirty="0" smtClean="0"/>
              <a:t> </a:t>
            </a:r>
            <a:r>
              <a:rPr lang="pt-PT" altLang="pt-PT" dirty="0" err="1" smtClean="0"/>
              <a:t>periods</a:t>
            </a:r>
            <a:r>
              <a:rPr lang="pt-PT" altLang="pt-PT" dirty="0" smtClean="0"/>
              <a:t> </a:t>
            </a:r>
            <a:r>
              <a:rPr lang="pt-PT" altLang="pt-PT" dirty="0" err="1" smtClean="0"/>
              <a:t>of</a:t>
            </a:r>
            <a:r>
              <a:rPr lang="pt-PT" altLang="pt-PT" dirty="0" smtClean="0"/>
              <a:t> </a:t>
            </a:r>
            <a:r>
              <a:rPr lang="pt-PT" altLang="pt-PT" dirty="0" err="1" smtClean="0"/>
              <a:t>retirement</a:t>
            </a:r>
            <a:r>
              <a:rPr lang="pt-PT" altLang="pt-PT" dirty="0" smtClean="0"/>
              <a:t> </a:t>
            </a:r>
            <a:r>
              <a:rPr lang="pt-PT" altLang="pt-PT" dirty="0" err="1" smtClean="0"/>
              <a:t>and</a:t>
            </a:r>
            <a:r>
              <a:rPr lang="pt-PT" altLang="pt-PT" dirty="0" smtClean="0"/>
              <a:t> </a:t>
            </a:r>
            <a:r>
              <a:rPr lang="pt-PT" altLang="pt-PT" dirty="0" err="1" smtClean="0"/>
              <a:t>if</a:t>
            </a:r>
            <a:r>
              <a:rPr lang="pt-PT" altLang="pt-PT" dirty="0" smtClean="0"/>
              <a:t> </a:t>
            </a:r>
            <a:r>
              <a:rPr lang="pt-PT" altLang="pt-PT" dirty="0" err="1" smtClean="0"/>
              <a:t>wages</a:t>
            </a:r>
            <a:r>
              <a:rPr lang="pt-PT" altLang="pt-PT" dirty="0" smtClean="0"/>
              <a:t> </a:t>
            </a:r>
            <a:r>
              <a:rPr lang="pt-PT" altLang="pt-PT" dirty="0" err="1" smtClean="0"/>
              <a:t>raise</a:t>
            </a:r>
            <a:r>
              <a:rPr lang="pt-PT" altLang="pt-PT" dirty="0" smtClean="0"/>
              <a:t> </a:t>
            </a:r>
            <a:r>
              <a:rPr lang="pt-PT" altLang="pt-PT" dirty="0" err="1" smtClean="0"/>
              <a:t>because</a:t>
            </a:r>
            <a:r>
              <a:rPr lang="pt-PT" altLang="pt-PT" dirty="0" smtClean="0"/>
              <a:t> </a:t>
            </a:r>
            <a:r>
              <a:rPr lang="pt-PT" altLang="pt-PT" dirty="0" err="1" smtClean="0"/>
              <a:t>of</a:t>
            </a:r>
            <a:r>
              <a:rPr lang="pt-PT" altLang="pt-PT" dirty="0" smtClean="0"/>
              <a:t> </a:t>
            </a:r>
            <a:r>
              <a:rPr lang="pt-PT" altLang="pt-PT" dirty="0" err="1" smtClean="0"/>
              <a:t>labour</a:t>
            </a:r>
            <a:r>
              <a:rPr lang="pt-PT" altLang="pt-PT" dirty="0" smtClean="0"/>
              <a:t> </a:t>
            </a:r>
            <a:r>
              <a:rPr lang="pt-PT" altLang="pt-PT" dirty="0" err="1" smtClean="0"/>
              <a:t>scarcity</a:t>
            </a:r>
            <a:r>
              <a:rPr lang="pt-PT" altLang="pt-PT" dirty="0" smtClean="0"/>
              <a:t>.</a:t>
            </a:r>
          </a:p>
          <a:p>
            <a:r>
              <a:rPr lang="pt-PT" altLang="pt-PT" dirty="0" smtClean="0"/>
              <a:t>In a </a:t>
            </a:r>
            <a:r>
              <a:rPr lang="pt-PT" altLang="pt-PT" dirty="0" err="1" smtClean="0"/>
              <a:t>closed</a:t>
            </a:r>
            <a:r>
              <a:rPr lang="pt-PT" altLang="pt-PT" dirty="0" smtClean="0"/>
              <a:t> </a:t>
            </a:r>
            <a:r>
              <a:rPr lang="pt-PT" altLang="pt-PT" dirty="0" err="1" smtClean="0"/>
              <a:t>economy</a:t>
            </a:r>
            <a:r>
              <a:rPr lang="pt-PT" altLang="pt-PT" dirty="0" smtClean="0"/>
              <a:t>- </a:t>
            </a:r>
            <a:r>
              <a:rPr lang="pt-PT" altLang="pt-PT" dirty="0" err="1" smtClean="0"/>
              <a:t>the</a:t>
            </a:r>
            <a:r>
              <a:rPr lang="pt-PT" altLang="pt-PT" dirty="0" smtClean="0"/>
              <a:t> </a:t>
            </a:r>
            <a:r>
              <a:rPr lang="pt-PT" altLang="pt-PT" dirty="0" err="1" smtClean="0"/>
              <a:t>relation</a:t>
            </a:r>
            <a:r>
              <a:rPr lang="pt-PT" altLang="pt-PT" dirty="0" smtClean="0"/>
              <a:t> </a:t>
            </a:r>
            <a:r>
              <a:rPr lang="pt-PT" altLang="pt-PT" dirty="0" err="1" smtClean="0"/>
              <a:t>bewteen</a:t>
            </a:r>
            <a:r>
              <a:rPr lang="pt-PT" altLang="pt-PT" dirty="0" smtClean="0"/>
              <a:t> </a:t>
            </a:r>
            <a:r>
              <a:rPr lang="pt-PT" altLang="pt-PT" dirty="0" err="1" smtClean="0"/>
              <a:t>savings</a:t>
            </a:r>
            <a:r>
              <a:rPr lang="pt-PT" altLang="pt-PT" dirty="0" smtClean="0"/>
              <a:t> </a:t>
            </a:r>
            <a:r>
              <a:rPr lang="pt-PT" altLang="pt-PT" dirty="0" err="1" smtClean="0"/>
              <a:t>and</a:t>
            </a:r>
            <a:r>
              <a:rPr lang="pt-PT" altLang="pt-PT" dirty="0" smtClean="0"/>
              <a:t> </a:t>
            </a:r>
            <a:r>
              <a:rPr lang="pt-PT" altLang="pt-PT" dirty="0" err="1" smtClean="0"/>
              <a:t>investment</a:t>
            </a:r>
            <a:r>
              <a:rPr lang="pt-PT" altLang="pt-PT" dirty="0" smtClean="0"/>
              <a:t> determines real </a:t>
            </a:r>
            <a:r>
              <a:rPr lang="pt-PT" altLang="pt-PT" dirty="0" err="1" smtClean="0"/>
              <a:t>interest</a:t>
            </a:r>
            <a:r>
              <a:rPr lang="pt-PT" altLang="pt-PT" dirty="0" smtClean="0"/>
              <a:t> rates</a:t>
            </a:r>
            <a:r>
              <a:rPr lang="pt-PT" altLang="pt-PT" dirty="0" smtClean="0"/>
              <a:t>.</a:t>
            </a:r>
            <a:endParaRPr lang="pt-PT" altLang="pt-PT" dirty="0" smtClean="0"/>
          </a:p>
          <a:p>
            <a:endParaRPr lang="pt-PT" altLang="pt-PT" dirty="0" smtClean="0"/>
          </a:p>
        </p:txBody>
      </p:sp>
      <p:sp>
        <p:nvSpPr>
          <p:cNvPr id="4" name="Slide Number Placeholder 3"/>
          <p:cNvSpPr>
            <a:spLocks noGrp="1"/>
          </p:cNvSpPr>
          <p:nvPr>
            <p:ph type="sldNum" sz="quarter" idx="12"/>
          </p:nvPr>
        </p:nvSpPr>
        <p:spPr/>
        <p:txBody>
          <a:bodyPr/>
          <a:lstStyle/>
          <a:p>
            <a:pPr>
              <a:defRPr/>
            </a:pPr>
            <a:fld id="{84C9E0D7-E67D-4C05-9D91-9DD90863C61A}" type="slidenum">
              <a:rPr lang="pt-PT" altLang="pt-PT" smtClean="0"/>
              <a:pPr>
                <a:defRPr/>
              </a:pPr>
              <a:t>23</a:t>
            </a:fld>
            <a:endParaRPr lang="pt-PT" altLang="pt-PT"/>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914400" y="274638"/>
            <a:ext cx="7772400" cy="922337"/>
          </a:xfrm>
        </p:spPr>
        <p:txBody>
          <a:bodyPr/>
          <a:lstStyle/>
          <a:p>
            <a:r>
              <a:rPr lang="pt-PT" altLang="pt-PT" smtClean="0"/>
              <a:t>Conclusions (cont.)</a:t>
            </a:r>
          </a:p>
        </p:txBody>
      </p:sp>
      <p:sp>
        <p:nvSpPr>
          <p:cNvPr id="51203" name="Content Placeholder 2"/>
          <p:cNvSpPr>
            <a:spLocks noGrp="1"/>
          </p:cNvSpPr>
          <p:nvPr>
            <p:ph sz="quarter" idx="1"/>
          </p:nvPr>
        </p:nvSpPr>
        <p:spPr>
          <a:xfrm>
            <a:off x="914400" y="1196975"/>
            <a:ext cx="7772400" cy="4822825"/>
          </a:xfrm>
        </p:spPr>
        <p:txBody>
          <a:bodyPr/>
          <a:lstStyle/>
          <a:p>
            <a:r>
              <a:rPr lang="pt-PT" altLang="pt-PT" dirty="0" smtClean="0"/>
              <a:t>In open </a:t>
            </a:r>
            <a:r>
              <a:rPr lang="pt-PT" altLang="pt-PT" dirty="0" err="1" smtClean="0"/>
              <a:t>economies</a:t>
            </a:r>
            <a:r>
              <a:rPr lang="pt-PT" altLang="pt-PT" dirty="0" smtClean="0"/>
              <a:t>, capital </a:t>
            </a:r>
            <a:r>
              <a:rPr lang="pt-PT" altLang="pt-PT" dirty="0" err="1" smtClean="0"/>
              <a:t>flows</a:t>
            </a:r>
            <a:r>
              <a:rPr lang="pt-PT" altLang="pt-PT" dirty="0" smtClean="0"/>
              <a:t> to capital </a:t>
            </a:r>
            <a:r>
              <a:rPr lang="pt-PT" altLang="pt-PT" dirty="0" err="1" smtClean="0"/>
              <a:t>markets</a:t>
            </a:r>
            <a:r>
              <a:rPr lang="en-US" altLang="pt-PT" dirty="0" smtClean="0"/>
              <a:t> where returns are higher, particularly in developing regions and emerging economies, where populations are younger  - </a:t>
            </a:r>
            <a:r>
              <a:rPr lang="en-US" altLang="pt-PT" dirty="0" err="1" smtClean="0"/>
              <a:t>labour</a:t>
            </a:r>
            <a:r>
              <a:rPr lang="en-US" altLang="pt-PT" dirty="0" smtClean="0"/>
              <a:t> productivity will not increase and domestic </a:t>
            </a:r>
            <a:r>
              <a:rPr lang="en-US" altLang="pt-PT" dirty="0" err="1" smtClean="0"/>
              <a:t>labour</a:t>
            </a:r>
            <a:r>
              <a:rPr lang="en-US" altLang="pt-PT" dirty="0" smtClean="0"/>
              <a:t> will not benefit with rising wages. Returns on the foreign investments still raise national income.</a:t>
            </a:r>
            <a:endParaRPr lang="pt-PT" altLang="pt-PT" dirty="0" smtClean="0"/>
          </a:p>
          <a:p>
            <a:r>
              <a:rPr lang="pt-PT" altLang="pt-PT" dirty="0" err="1" smtClean="0"/>
              <a:t>Ageing</a:t>
            </a:r>
            <a:r>
              <a:rPr lang="pt-PT" altLang="pt-PT" dirty="0" smtClean="0"/>
              <a:t> </a:t>
            </a:r>
            <a:r>
              <a:rPr lang="pt-PT" altLang="pt-PT" dirty="0" err="1" smtClean="0"/>
              <a:t>affects</a:t>
            </a:r>
            <a:r>
              <a:rPr lang="pt-PT" altLang="pt-PT" dirty="0" smtClean="0"/>
              <a:t> </a:t>
            </a:r>
            <a:r>
              <a:rPr lang="pt-PT" altLang="pt-PT" dirty="0" err="1" smtClean="0"/>
              <a:t>the</a:t>
            </a:r>
            <a:r>
              <a:rPr lang="pt-PT" altLang="pt-PT" dirty="0" smtClean="0"/>
              <a:t> </a:t>
            </a:r>
            <a:r>
              <a:rPr lang="pt-PT" altLang="pt-PT" dirty="0" err="1" smtClean="0"/>
              <a:t>market</a:t>
            </a:r>
            <a:r>
              <a:rPr lang="pt-PT" altLang="pt-PT" dirty="0" smtClean="0"/>
              <a:t> </a:t>
            </a:r>
            <a:r>
              <a:rPr lang="pt-PT" altLang="pt-PT" dirty="0" err="1" smtClean="0"/>
              <a:t>patterns</a:t>
            </a:r>
            <a:r>
              <a:rPr lang="pt-PT" altLang="pt-PT" dirty="0" smtClean="0"/>
              <a:t> </a:t>
            </a:r>
            <a:r>
              <a:rPr lang="pt-PT" altLang="pt-PT" dirty="0" err="1" smtClean="0"/>
              <a:t>of</a:t>
            </a:r>
            <a:r>
              <a:rPr lang="pt-PT" altLang="pt-PT" dirty="0" smtClean="0"/>
              <a:t> </a:t>
            </a:r>
            <a:r>
              <a:rPr lang="pt-PT" altLang="pt-PT" dirty="0" err="1" smtClean="0"/>
              <a:t>assets</a:t>
            </a:r>
            <a:r>
              <a:rPr lang="pt-PT" altLang="pt-PT" dirty="0" smtClean="0"/>
              <a:t> </a:t>
            </a:r>
            <a:r>
              <a:rPr lang="pt-PT" altLang="pt-PT" dirty="0" err="1" smtClean="0"/>
              <a:t>returns</a:t>
            </a:r>
            <a:r>
              <a:rPr lang="pt-PT" altLang="pt-PT" dirty="0" smtClean="0"/>
              <a:t> </a:t>
            </a:r>
            <a:r>
              <a:rPr lang="pt-PT" altLang="pt-PT" dirty="0" err="1" smtClean="0"/>
              <a:t>and</a:t>
            </a:r>
            <a:r>
              <a:rPr lang="pt-PT" altLang="pt-PT" dirty="0" smtClean="0"/>
              <a:t> </a:t>
            </a:r>
            <a:r>
              <a:rPr lang="pt-PT" altLang="pt-PT" dirty="0" err="1" smtClean="0"/>
              <a:t>the</a:t>
            </a:r>
            <a:r>
              <a:rPr lang="pt-PT" altLang="pt-PT" dirty="0" smtClean="0"/>
              <a:t> </a:t>
            </a:r>
            <a:r>
              <a:rPr lang="pt-PT" altLang="pt-PT" dirty="0" err="1" smtClean="0"/>
              <a:t>composition</a:t>
            </a:r>
            <a:r>
              <a:rPr lang="pt-PT" altLang="pt-PT" dirty="0" smtClean="0"/>
              <a:t> </a:t>
            </a:r>
            <a:r>
              <a:rPr lang="pt-PT" altLang="pt-PT" dirty="0" err="1" smtClean="0"/>
              <a:t>of</a:t>
            </a:r>
            <a:r>
              <a:rPr lang="pt-PT" altLang="pt-PT" dirty="0" smtClean="0"/>
              <a:t> financial </a:t>
            </a:r>
            <a:r>
              <a:rPr lang="pt-PT" altLang="pt-PT" dirty="0" err="1" smtClean="0"/>
              <a:t>products</a:t>
            </a:r>
            <a:r>
              <a:rPr lang="pt-PT" altLang="pt-PT" dirty="0" smtClean="0"/>
              <a:t> </a:t>
            </a:r>
            <a:r>
              <a:rPr lang="pt-PT" altLang="pt-PT" dirty="0" err="1" smtClean="0"/>
              <a:t>demanded</a:t>
            </a:r>
            <a:r>
              <a:rPr lang="pt-PT" altLang="pt-PT" dirty="0" smtClean="0"/>
              <a:t> </a:t>
            </a:r>
            <a:r>
              <a:rPr lang="pt-PT" altLang="pt-PT" dirty="0" err="1" smtClean="0"/>
              <a:t>by</a:t>
            </a:r>
            <a:r>
              <a:rPr lang="pt-PT" altLang="pt-PT" dirty="0" smtClean="0"/>
              <a:t> </a:t>
            </a:r>
            <a:r>
              <a:rPr lang="pt-PT" altLang="pt-PT" dirty="0" err="1" smtClean="0"/>
              <a:t>the</a:t>
            </a:r>
            <a:r>
              <a:rPr lang="pt-PT" altLang="pt-PT" dirty="0" smtClean="0"/>
              <a:t> </a:t>
            </a:r>
            <a:r>
              <a:rPr lang="pt-PT" altLang="pt-PT" dirty="0" err="1" smtClean="0"/>
              <a:t>household</a:t>
            </a:r>
            <a:r>
              <a:rPr lang="pt-PT" altLang="pt-PT" dirty="0" smtClean="0"/>
              <a:t> sector. </a:t>
            </a:r>
          </a:p>
          <a:p>
            <a:endParaRPr lang="pt-PT" altLang="pt-PT" dirty="0" smtClean="0"/>
          </a:p>
        </p:txBody>
      </p:sp>
      <p:sp>
        <p:nvSpPr>
          <p:cNvPr id="4" name="Slide Number Placeholder 3"/>
          <p:cNvSpPr>
            <a:spLocks noGrp="1"/>
          </p:cNvSpPr>
          <p:nvPr>
            <p:ph type="sldNum" sz="quarter" idx="12"/>
          </p:nvPr>
        </p:nvSpPr>
        <p:spPr/>
        <p:txBody>
          <a:bodyPr/>
          <a:lstStyle/>
          <a:p>
            <a:pPr>
              <a:defRPr/>
            </a:pPr>
            <a:fld id="{47AF6806-686E-421C-A03E-3BA73690CC76}" type="slidenum">
              <a:rPr lang="pt-PT" altLang="pt-PT" smtClean="0"/>
              <a:pPr>
                <a:defRPr/>
              </a:pPr>
              <a:t>24</a:t>
            </a:fld>
            <a:endParaRPr lang="pt-PT" altLang="pt-PT"/>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endParaRPr lang="pt-PT" altLang="pt-PT" smtClean="0"/>
          </a:p>
        </p:txBody>
      </p:sp>
      <p:sp>
        <p:nvSpPr>
          <p:cNvPr id="52227" name="Content Placeholder 2"/>
          <p:cNvSpPr>
            <a:spLocks noGrp="1"/>
          </p:cNvSpPr>
          <p:nvPr>
            <p:ph sz="quarter" idx="1"/>
          </p:nvPr>
        </p:nvSpPr>
        <p:spPr/>
        <p:txBody>
          <a:bodyPr/>
          <a:lstStyle/>
          <a:p>
            <a:r>
              <a:rPr lang="en-US" altLang="pt-PT" sz="2800" smtClean="0"/>
              <a:t>Poterba, J. (2001) Demographic structure and asset returns, </a:t>
            </a:r>
            <a:r>
              <a:rPr lang="en-US" altLang="pt-PT" sz="2800" i="1" smtClean="0"/>
              <a:t>Review of Economics and Statistics</a:t>
            </a:r>
            <a:r>
              <a:rPr lang="en-US" altLang="pt-PT" sz="2800" smtClean="0"/>
              <a:t>, </a:t>
            </a:r>
            <a:r>
              <a:rPr lang="pt-PT" altLang="pt-PT" sz="2800" smtClean="0"/>
              <a:t>83, pp. 565-584.</a:t>
            </a:r>
            <a:endParaRPr lang="pt-PT" altLang="pt-PT" smtClean="0">
              <a:latin typeface="Baskerville Old Face" panose="02020602080505020303" pitchFamily="18" charset="0"/>
            </a:endParaRPr>
          </a:p>
          <a:p>
            <a:pPr eaLnBrk="1" hangingPunct="1">
              <a:spcBef>
                <a:spcPts val="1200"/>
              </a:spcBef>
            </a:pPr>
            <a:r>
              <a:rPr lang="pt-PT" altLang="pt-PT" smtClean="0">
                <a:latin typeface="Baskerville Old Face" panose="02020602080505020303" pitchFamily="18" charset="0"/>
              </a:rPr>
              <a:t>Poterba J.  (2004) The impact of population aging on financial markets, </a:t>
            </a:r>
            <a:r>
              <a:rPr lang="en-US" altLang="pt-PT" smtClean="0">
                <a:latin typeface="Baskerville Old Face" panose="02020602080505020303" pitchFamily="18" charset="0"/>
              </a:rPr>
              <a:t>NBER Working Paper No. W10851 </a:t>
            </a:r>
            <a:endParaRPr lang="pt-PT" altLang="pt-PT" smtClean="0">
              <a:latin typeface="Baskerville Old Face" panose="02020602080505020303" pitchFamily="18" charset="0"/>
            </a:endParaRPr>
          </a:p>
          <a:p>
            <a:pPr eaLnBrk="1" hangingPunct="1"/>
            <a:endParaRPr lang="pt-PT" altLang="pt-PT" smtClean="0"/>
          </a:p>
        </p:txBody>
      </p:sp>
      <p:sp>
        <p:nvSpPr>
          <p:cNvPr id="23556"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F7C431CE-8A2F-4208-8F4A-552EB3FC1044}" type="slidenum">
              <a:rPr lang="pt-PT" altLang="pt-PT">
                <a:solidFill>
                  <a:schemeClr val="tx2"/>
                </a:solidFill>
                <a:latin typeface="Trebuchet MS" panose="020B0603020202020204" pitchFamily="34" charset="0"/>
              </a:rPr>
              <a:pPr eaLnBrk="1" hangingPunct="1">
                <a:defRPr/>
              </a:pPr>
              <a:t>25</a:t>
            </a:fld>
            <a:endParaRPr lang="pt-PT" altLang="pt-PT">
              <a:solidFill>
                <a:schemeClr val="tx2"/>
              </a:solidFill>
              <a:latin typeface="Trebuchet MS" panose="020B0603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3250" y="333120"/>
            <a:ext cx="7239000" cy="1223671"/>
          </a:xfrm>
        </p:spPr>
        <p:txBody>
          <a:bodyPr/>
          <a:lstStyle/>
          <a:p>
            <a:pPr eaLnBrk="1" hangingPunct="1"/>
            <a:r>
              <a:rPr lang="pt-PT" altLang="pt-PT" sz="2800" dirty="0" smtClean="0"/>
              <a:t> </a:t>
            </a:r>
            <a:r>
              <a:rPr lang="pt-PT" altLang="pt-PT" sz="2800" dirty="0" err="1" smtClean="0"/>
              <a:t>Population</a:t>
            </a:r>
            <a:r>
              <a:rPr lang="pt-PT" altLang="pt-PT" sz="2800" dirty="0" smtClean="0"/>
              <a:t> </a:t>
            </a:r>
            <a:r>
              <a:rPr lang="pt-PT" altLang="pt-PT" sz="2800" dirty="0" err="1" smtClean="0"/>
              <a:t>Ageing</a:t>
            </a:r>
            <a:r>
              <a:rPr lang="pt-PT" altLang="pt-PT" sz="2800" dirty="0" smtClean="0"/>
              <a:t> </a:t>
            </a:r>
            <a:r>
              <a:rPr lang="pt-PT" altLang="pt-PT" sz="2800" dirty="0" err="1" smtClean="0"/>
              <a:t>and</a:t>
            </a:r>
            <a:r>
              <a:rPr lang="pt-PT" altLang="pt-PT" sz="2800" dirty="0" smtClean="0"/>
              <a:t> </a:t>
            </a:r>
            <a:r>
              <a:rPr lang="pt-PT" altLang="pt-PT" sz="2800" dirty="0" err="1" smtClean="0"/>
              <a:t>the</a:t>
            </a:r>
            <a:r>
              <a:rPr lang="pt-PT" altLang="pt-PT" sz="2800" dirty="0" smtClean="0"/>
              <a:t> </a:t>
            </a:r>
            <a:r>
              <a:rPr lang="pt-PT" altLang="pt-PT" sz="2800" dirty="0" err="1" smtClean="0"/>
              <a:t>International</a:t>
            </a:r>
            <a:r>
              <a:rPr lang="pt-PT" altLang="pt-PT" sz="2800" dirty="0" smtClean="0"/>
              <a:t> Financial </a:t>
            </a:r>
            <a:r>
              <a:rPr lang="pt-PT" altLang="pt-PT" sz="2800" dirty="0" err="1" smtClean="0"/>
              <a:t>Markets</a:t>
            </a:r>
            <a:endParaRPr lang="pt-PT" altLang="pt-PT" sz="2800" dirty="0" smtClean="0"/>
          </a:p>
        </p:txBody>
      </p:sp>
      <p:sp>
        <p:nvSpPr>
          <p:cNvPr id="10243" name="Content Placeholder 2"/>
          <p:cNvSpPr>
            <a:spLocks noGrp="1"/>
          </p:cNvSpPr>
          <p:nvPr>
            <p:ph sz="quarter" idx="1"/>
          </p:nvPr>
        </p:nvSpPr>
        <p:spPr>
          <a:xfrm>
            <a:off x="457200" y="1844825"/>
            <a:ext cx="7239000" cy="4611538"/>
          </a:xfrm>
        </p:spPr>
        <p:txBody>
          <a:bodyPr/>
          <a:lstStyle/>
          <a:p>
            <a:pPr marL="0" indent="0" eaLnBrk="1" hangingPunct="1">
              <a:buNone/>
            </a:pPr>
            <a:r>
              <a:rPr lang="pt-PT" altLang="pt-PT" sz="3000" dirty="0" err="1" smtClean="0"/>
              <a:t>Population</a:t>
            </a:r>
            <a:r>
              <a:rPr lang="pt-PT" altLang="pt-PT" sz="3000" dirty="0" smtClean="0"/>
              <a:t> </a:t>
            </a:r>
            <a:r>
              <a:rPr lang="pt-PT" altLang="pt-PT" sz="3000" dirty="0" err="1" smtClean="0"/>
              <a:t>Ageing</a:t>
            </a:r>
            <a:endParaRPr lang="pt-PT" altLang="pt-PT" sz="3000" dirty="0" smtClean="0"/>
          </a:p>
          <a:p>
            <a:pPr eaLnBrk="1" hangingPunct="1"/>
            <a:r>
              <a:rPr lang="pt-PT" altLang="pt-PT" sz="2400" dirty="0" err="1" smtClean="0">
                <a:latin typeface="Calibri" panose="020F0502020204030204" pitchFamily="34" charset="0"/>
              </a:rPr>
              <a:t>Combination</a:t>
            </a:r>
            <a:r>
              <a:rPr lang="pt-PT" altLang="pt-PT" sz="2400" dirty="0" smtClean="0">
                <a:latin typeface="Calibri" panose="020F0502020204030204" pitchFamily="34" charset="0"/>
              </a:rPr>
              <a:t> </a:t>
            </a:r>
            <a:r>
              <a:rPr lang="pt-PT" altLang="pt-PT" sz="2400" dirty="0" err="1" smtClean="0">
                <a:latin typeface="Calibri" panose="020F0502020204030204" pitchFamily="34" charset="0"/>
              </a:rPr>
              <a:t>of</a:t>
            </a:r>
            <a:r>
              <a:rPr lang="pt-PT" altLang="pt-PT" sz="2400" dirty="0" smtClean="0">
                <a:latin typeface="Calibri" panose="020F0502020204030204" pitchFamily="34" charset="0"/>
              </a:rPr>
              <a:t> </a:t>
            </a:r>
          </a:p>
          <a:p>
            <a:pPr lvl="1" eaLnBrk="1" hangingPunct="1"/>
            <a:r>
              <a:rPr lang="pt-PT" altLang="pt-PT" sz="2000" dirty="0" err="1" smtClean="0">
                <a:latin typeface="Calibri" panose="020F0502020204030204" pitchFamily="34" charset="0"/>
              </a:rPr>
              <a:t>Increase</a:t>
            </a:r>
            <a:r>
              <a:rPr lang="pt-PT" altLang="pt-PT" sz="2000" dirty="0" smtClean="0">
                <a:latin typeface="Calibri" panose="020F0502020204030204" pitchFamily="34" charset="0"/>
              </a:rPr>
              <a:t> in </a:t>
            </a:r>
            <a:r>
              <a:rPr lang="pt-PT" altLang="pt-PT" sz="2000" dirty="0" err="1" smtClean="0">
                <a:latin typeface="Calibri" panose="020F0502020204030204" pitchFamily="34" charset="0"/>
              </a:rPr>
              <a:t>longevity</a:t>
            </a:r>
            <a:r>
              <a:rPr lang="pt-PT" altLang="pt-PT" sz="2000" dirty="0" smtClean="0">
                <a:latin typeface="Calibri" panose="020F0502020204030204" pitchFamily="34" charset="0"/>
              </a:rPr>
              <a:t> </a:t>
            </a:r>
          </a:p>
          <a:p>
            <a:pPr lvl="1" eaLnBrk="1" hangingPunct="1"/>
            <a:r>
              <a:rPr lang="pt-PT" altLang="pt-PT" sz="2000" dirty="0" err="1" smtClean="0">
                <a:latin typeface="Calibri" panose="020F0502020204030204" pitchFamily="34" charset="0"/>
              </a:rPr>
              <a:t>Decrease</a:t>
            </a:r>
            <a:r>
              <a:rPr lang="pt-PT" altLang="pt-PT" sz="2000" dirty="0" smtClean="0">
                <a:latin typeface="Calibri" panose="020F0502020204030204" pitchFamily="34" charset="0"/>
              </a:rPr>
              <a:t> in </a:t>
            </a:r>
            <a:r>
              <a:rPr lang="pt-PT" altLang="pt-PT" sz="2000" dirty="0" err="1" smtClean="0">
                <a:latin typeface="Calibri" panose="020F0502020204030204" pitchFamily="34" charset="0"/>
              </a:rPr>
              <a:t>fertility</a:t>
            </a:r>
            <a:r>
              <a:rPr lang="pt-PT" altLang="pt-PT" sz="2000" dirty="0" smtClean="0">
                <a:latin typeface="Calibri" panose="020F0502020204030204" pitchFamily="34" charset="0"/>
              </a:rPr>
              <a:t>.</a:t>
            </a:r>
          </a:p>
          <a:p>
            <a:pPr eaLnBrk="1" hangingPunct="1">
              <a:spcBef>
                <a:spcPts val="1200"/>
              </a:spcBef>
            </a:pPr>
            <a:r>
              <a:rPr lang="pt-PT" altLang="pt-PT" sz="2400" dirty="0" err="1" smtClean="0">
                <a:latin typeface="Calibri" panose="020F0502020204030204" pitchFamily="34" charset="0"/>
              </a:rPr>
              <a:t>Increase</a:t>
            </a:r>
            <a:r>
              <a:rPr lang="pt-PT" altLang="pt-PT" sz="2400" dirty="0" smtClean="0">
                <a:latin typeface="Calibri" panose="020F0502020204030204" pitchFamily="34" charset="0"/>
              </a:rPr>
              <a:t> in </a:t>
            </a:r>
            <a:r>
              <a:rPr lang="pt-PT" altLang="pt-PT" sz="2400" dirty="0" err="1" smtClean="0">
                <a:latin typeface="Calibri" panose="020F0502020204030204" pitchFamily="34" charset="0"/>
              </a:rPr>
              <a:t>the</a:t>
            </a:r>
            <a:r>
              <a:rPr lang="pt-PT" altLang="pt-PT" sz="2400" dirty="0" smtClean="0">
                <a:latin typeface="Calibri" panose="020F0502020204030204" pitchFamily="34" charset="0"/>
              </a:rPr>
              <a:t> </a:t>
            </a:r>
            <a:r>
              <a:rPr lang="pt-PT" altLang="pt-PT" sz="2400" dirty="0" err="1" smtClean="0">
                <a:latin typeface="Calibri" panose="020F0502020204030204" pitchFamily="34" charset="0"/>
              </a:rPr>
              <a:t>old</a:t>
            </a:r>
            <a:r>
              <a:rPr lang="pt-PT" altLang="pt-PT" sz="2400" dirty="0" smtClean="0">
                <a:latin typeface="Calibri" panose="020F0502020204030204" pitchFamily="34" charset="0"/>
              </a:rPr>
              <a:t>-age </a:t>
            </a:r>
            <a:r>
              <a:rPr lang="pt-PT" altLang="pt-PT" sz="2400" dirty="0" err="1" smtClean="0">
                <a:latin typeface="Calibri" panose="020F0502020204030204" pitchFamily="34" charset="0"/>
              </a:rPr>
              <a:t>dependency</a:t>
            </a:r>
            <a:r>
              <a:rPr lang="pt-PT" altLang="pt-PT" sz="2400" dirty="0" smtClean="0">
                <a:latin typeface="Calibri" panose="020F0502020204030204" pitchFamily="34" charset="0"/>
              </a:rPr>
              <a:t> ratio (</a:t>
            </a:r>
            <a:r>
              <a:rPr lang="pt-PT" altLang="pt-PT" sz="1800" dirty="0" err="1" smtClean="0">
                <a:latin typeface="Calibri" panose="020F0502020204030204" pitchFamily="34" charset="0"/>
              </a:rPr>
              <a:t>nr</a:t>
            </a:r>
            <a:r>
              <a:rPr lang="pt-PT" altLang="pt-PT" sz="1800" dirty="0" smtClean="0">
                <a:latin typeface="Calibri" panose="020F0502020204030204" pitchFamily="34" charset="0"/>
              </a:rPr>
              <a:t> </a:t>
            </a:r>
            <a:r>
              <a:rPr lang="pt-PT" altLang="pt-PT" sz="1800" dirty="0" err="1" smtClean="0">
                <a:latin typeface="Calibri" panose="020F0502020204030204" pitchFamily="34" charset="0"/>
              </a:rPr>
              <a:t>of</a:t>
            </a:r>
            <a:r>
              <a:rPr lang="pt-PT" altLang="pt-PT" sz="1800" dirty="0" smtClean="0">
                <a:latin typeface="Calibri" panose="020F0502020204030204" pitchFamily="34" charset="0"/>
              </a:rPr>
              <a:t> </a:t>
            </a:r>
            <a:r>
              <a:rPr lang="pt-PT" altLang="pt-PT" sz="1800" dirty="0" err="1" smtClean="0">
                <a:latin typeface="Calibri" panose="020F0502020204030204" pitchFamily="34" charset="0"/>
              </a:rPr>
              <a:t>people</a:t>
            </a:r>
            <a:r>
              <a:rPr lang="pt-PT" altLang="pt-PT" sz="1800" dirty="0" smtClean="0">
                <a:latin typeface="Calibri" panose="020F0502020204030204" pitchFamily="34" charset="0"/>
              </a:rPr>
              <a:t> </a:t>
            </a:r>
            <a:r>
              <a:rPr lang="pt-PT" altLang="pt-PT" sz="1800" dirty="0" err="1" smtClean="0">
                <a:latin typeface="Calibri" panose="020F0502020204030204" pitchFamily="34" charset="0"/>
              </a:rPr>
              <a:t>aged</a:t>
            </a:r>
            <a:r>
              <a:rPr lang="pt-PT" altLang="pt-PT" sz="1800" dirty="0" smtClean="0">
                <a:latin typeface="Calibri" panose="020F0502020204030204" pitchFamily="34" charset="0"/>
              </a:rPr>
              <a:t> 65+/</a:t>
            </a:r>
            <a:r>
              <a:rPr lang="pt-PT" altLang="pt-PT" sz="1800" dirty="0" err="1" smtClean="0">
                <a:latin typeface="Calibri" panose="020F0502020204030204" pitchFamily="34" charset="0"/>
              </a:rPr>
              <a:t>working</a:t>
            </a:r>
            <a:r>
              <a:rPr lang="pt-PT" altLang="pt-PT" sz="1800" dirty="0" smtClean="0">
                <a:latin typeface="Calibri" panose="020F0502020204030204" pitchFamily="34" charset="0"/>
              </a:rPr>
              <a:t>-age </a:t>
            </a:r>
            <a:r>
              <a:rPr lang="pt-PT" altLang="pt-PT" sz="1800" dirty="0" err="1" smtClean="0">
                <a:latin typeface="Calibri" panose="020F0502020204030204" pitchFamily="34" charset="0"/>
              </a:rPr>
              <a:t>people</a:t>
            </a:r>
            <a:r>
              <a:rPr lang="pt-PT" altLang="pt-PT" sz="1800" dirty="0" smtClean="0">
                <a:latin typeface="Calibri" panose="020F0502020204030204" pitchFamily="34" charset="0"/>
              </a:rPr>
              <a:t> [15-64]</a:t>
            </a:r>
            <a:r>
              <a:rPr lang="pt-PT" altLang="pt-PT" sz="2400" dirty="0" smtClean="0">
                <a:latin typeface="Calibri" panose="020F0502020204030204" pitchFamily="34" charset="0"/>
              </a:rPr>
              <a:t>)</a:t>
            </a:r>
          </a:p>
          <a:p>
            <a:pPr eaLnBrk="1" hangingPunct="1">
              <a:spcBef>
                <a:spcPts val="1200"/>
              </a:spcBef>
            </a:pPr>
            <a:r>
              <a:rPr lang="pt-PT" altLang="pt-PT" sz="2400" dirty="0" err="1" smtClean="0">
                <a:latin typeface="Calibri" panose="020F0502020204030204" pitchFamily="34" charset="0"/>
              </a:rPr>
              <a:t>Increase</a:t>
            </a:r>
            <a:r>
              <a:rPr lang="pt-PT" altLang="pt-PT" sz="2400" dirty="0" smtClean="0">
                <a:latin typeface="Calibri" panose="020F0502020204030204" pitchFamily="34" charset="0"/>
              </a:rPr>
              <a:t> in </a:t>
            </a:r>
            <a:r>
              <a:rPr lang="pt-PT" altLang="pt-PT" sz="2400" dirty="0" err="1" smtClean="0">
                <a:latin typeface="Calibri" panose="020F0502020204030204" pitchFamily="34" charset="0"/>
              </a:rPr>
              <a:t>the</a:t>
            </a:r>
            <a:r>
              <a:rPr lang="pt-PT" altLang="pt-PT" sz="2400" dirty="0" smtClean="0">
                <a:latin typeface="Calibri" panose="020F0502020204030204" pitchFamily="34" charset="0"/>
              </a:rPr>
              <a:t> </a:t>
            </a:r>
            <a:r>
              <a:rPr lang="pt-PT" altLang="pt-PT" sz="2400" dirty="0" err="1" smtClean="0">
                <a:latin typeface="Calibri" panose="020F0502020204030204" pitchFamily="34" charset="0"/>
              </a:rPr>
              <a:t>proportion</a:t>
            </a:r>
            <a:r>
              <a:rPr lang="pt-PT" altLang="pt-PT" sz="2400" dirty="0" smtClean="0">
                <a:latin typeface="Calibri" panose="020F0502020204030204" pitchFamily="34" charset="0"/>
              </a:rPr>
              <a:t> </a:t>
            </a:r>
            <a:r>
              <a:rPr lang="pt-PT" altLang="pt-PT" sz="2400" dirty="0" err="1" smtClean="0">
                <a:latin typeface="Calibri" panose="020F0502020204030204" pitchFamily="34" charset="0"/>
              </a:rPr>
              <a:t>of</a:t>
            </a:r>
            <a:r>
              <a:rPr lang="pt-PT" altLang="pt-PT" sz="2400" dirty="0" smtClean="0">
                <a:latin typeface="Calibri" panose="020F0502020204030204" pitchFamily="34" charset="0"/>
              </a:rPr>
              <a:t> </a:t>
            </a:r>
            <a:r>
              <a:rPr lang="pt-PT" altLang="pt-PT" sz="2400" dirty="0" err="1" smtClean="0">
                <a:latin typeface="Calibri" panose="020F0502020204030204" pitchFamily="34" charset="0"/>
              </a:rPr>
              <a:t>older</a:t>
            </a:r>
            <a:r>
              <a:rPr lang="pt-PT" altLang="pt-PT" sz="2400" dirty="0" smtClean="0">
                <a:latin typeface="Calibri" panose="020F0502020204030204" pitchFamily="34" charset="0"/>
              </a:rPr>
              <a:t> </a:t>
            </a:r>
            <a:r>
              <a:rPr lang="pt-PT" altLang="pt-PT" sz="2400" dirty="0" err="1" smtClean="0">
                <a:latin typeface="Calibri" panose="020F0502020204030204" pitchFamily="34" charset="0"/>
              </a:rPr>
              <a:t>workers</a:t>
            </a:r>
            <a:r>
              <a:rPr lang="pt-PT" altLang="pt-PT" sz="2400" dirty="0" smtClean="0">
                <a:latin typeface="Calibri" panose="020F0502020204030204" pitchFamily="34" charset="0"/>
              </a:rPr>
              <a:t>.</a:t>
            </a:r>
          </a:p>
        </p:txBody>
      </p:sp>
      <p:sp>
        <p:nvSpPr>
          <p:cNvPr id="7172"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2BC4268B-8D3F-429D-8DDF-F6E1DE28366D}" type="slidenum">
              <a:rPr lang="pt-PT" altLang="pt-PT">
                <a:solidFill>
                  <a:schemeClr val="tx2"/>
                </a:solidFill>
                <a:latin typeface="Trebuchet MS" panose="020B0603020202020204" pitchFamily="34" charset="0"/>
              </a:rPr>
              <a:pPr eaLnBrk="1" hangingPunct="1">
                <a:defRPr/>
              </a:pPr>
              <a:t>3</a:t>
            </a:fld>
            <a:endParaRPr lang="pt-PT" altLang="pt-PT">
              <a:solidFill>
                <a:schemeClr val="tx2"/>
              </a:solidFill>
              <a:latin typeface="Trebuchet MS" panose="020B0603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sz="quarter" idx="1"/>
          </p:nvPr>
        </p:nvSpPr>
        <p:spPr>
          <a:xfrm>
            <a:off x="395288" y="333375"/>
            <a:ext cx="8291512" cy="3167063"/>
          </a:xfrm>
        </p:spPr>
        <p:txBody>
          <a:bodyPr/>
          <a:lstStyle/>
          <a:p>
            <a:pPr marL="0" indent="0">
              <a:buFont typeface="Wingdings 2" panose="05020102010507070707" pitchFamily="18" charset="2"/>
              <a:buNone/>
            </a:pPr>
            <a:r>
              <a:rPr lang="pt-PT" altLang="pt-PT" smtClean="0"/>
              <a:t>Population Pyramids for Portugal</a:t>
            </a:r>
          </a:p>
        </p:txBody>
      </p:sp>
      <p:sp>
        <p:nvSpPr>
          <p:cNvPr id="4" name="Slide Number Placeholder 3"/>
          <p:cNvSpPr>
            <a:spLocks noGrp="1"/>
          </p:cNvSpPr>
          <p:nvPr>
            <p:ph type="sldNum" sz="quarter" idx="12"/>
          </p:nvPr>
        </p:nvSpPr>
        <p:spPr/>
        <p:txBody>
          <a:bodyPr/>
          <a:lstStyle/>
          <a:p>
            <a:pPr>
              <a:defRPr/>
            </a:pPr>
            <a:fld id="{B1D4F2D1-DDE0-4672-8AD4-4213A865F7C8}" type="slidenum">
              <a:rPr lang="pt-PT" altLang="pt-PT" smtClean="0"/>
              <a:pPr>
                <a:defRPr/>
              </a:pPr>
              <a:t>4</a:t>
            </a:fld>
            <a:endParaRPr lang="pt-PT" altLang="pt-PT"/>
          </a:p>
        </p:txBody>
      </p:sp>
      <p:pic>
        <p:nvPicPr>
          <p:cNvPr id="12292" name="Picture 4" descr="capture (575Ã58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050" y="982663"/>
            <a:ext cx="3313113" cy="345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5" descr="https://images.populationpyramid.net/capture/?selector=%23pyramid-share-container&amp;url=https%3A%2F%2Fwww.populationpyramid.net%2Fportugal%2F2017%2F%3Fshare%3Dtr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6238" y="1019175"/>
            <a:ext cx="3419475" cy="338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6" descr="https://images.populationpyramid.net/capture/?selector=%23pyramid-share-container&amp;url=https%3A%2F%2Fwww.populationpyramid.net%2Fportugal%2F2057%2F%3Fshare%3Dtru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1500" y="1057275"/>
            <a:ext cx="3405188" cy="330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5" name="TextBox 7"/>
          <p:cNvSpPr txBox="1">
            <a:spLocks noChangeArrowheads="1"/>
          </p:cNvSpPr>
          <p:nvPr/>
        </p:nvSpPr>
        <p:spPr bwMode="auto">
          <a:xfrm>
            <a:off x="684213" y="4652963"/>
            <a:ext cx="1871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pt-PT" altLang="pt-PT"/>
              <a:t>1977</a:t>
            </a:r>
          </a:p>
        </p:txBody>
      </p:sp>
      <p:sp>
        <p:nvSpPr>
          <p:cNvPr id="12296" name="TextBox 8"/>
          <p:cNvSpPr txBox="1">
            <a:spLocks noChangeArrowheads="1"/>
          </p:cNvSpPr>
          <p:nvPr/>
        </p:nvSpPr>
        <p:spPr bwMode="auto">
          <a:xfrm>
            <a:off x="3459163" y="4652963"/>
            <a:ext cx="1871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pt-PT" altLang="pt-PT"/>
              <a:t>2017</a:t>
            </a:r>
          </a:p>
        </p:txBody>
      </p:sp>
      <p:sp>
        <p:nvSpPr>
          <p:cNvPr id="12297" name="TextBox 9"/>
          <p:cNvSpPr txBox="1">
            <a:spLocks noChangeArrowheads="1"/>
          </p:cNvSpPr>
          <p:nvPr/>
        </p:nvSpPr>
        <p:spPr bwMode="auto">
          <a:xfrm>
            <a:off x="6335713" y="4514850"/>
            <a:ext cx="18716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pt-PT" altLang="pt-PT"/>
              <a:t>UN </a:t>
            </a:r>
            <a:r>
              <a:rPr lang="pt-PT" altLang="pt-PT" sz="1600"/>
              <a:t>projections for </a:t>
            </a:r>
            <a:r>
              <a:rPr lang="pt-PT" altLang="pt-PT"/>
              <a:t>2057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320675"/>
            <a:ext cx="7239000" cy="750888"/>
          </a:xfrm>
        </p:spPr>
        <p:txBody>
          <a:bodyPr/>
          <a:lstStyle/>
          <a:p>
            <a:pPr eaLnBrk="1" hangingPunct="1"/>
            <a:r>
              <a:rPr lang="pt-PT" altLang="pt-PT" sz="2800" smtClean="0"/>
              <a:t>Macroeconomic implications</a:t>
            </a:r>
          </a:p>
        </p:txBody>
      </p:sp>
      <p:sp>
        <p:nvSpPr>
          <p:cNvPr id="13315" name="Content Placeholder 2"/>
          <p:cNvSpPr>
            <a:spLocks noGrp="1"/>
          </p:cNvSpPr>
          <p:nvPr>
            <p:ph sz="quarter" idx="1"/>
          </p:nvPr>
        </p:nvSpPr>
        <p:spPr>
          <a:xfrm>
            <a:off x="457200" y="1214438"/>
            <a:ext cx="7239000" cy="5241925"/>
          </a:xfrm>
        </p:spPr>
        <p:txBody>
          <a:bodyPr/>
          <a:lstStyle/>
          <a:p>
            <a:pPr eaLnBrk="1" hangingPunct="1"/>
            <a:r>
              <a:rPr lang="pt-PT" altLang="pt-PT" smtClean="0"/>
              <a:t>Direct effect on Labour Supply.</a:t>
            </a:r>
          </a:p>
          <a:p>
            <a:pPr eaLnBrk="1" hangingPunct="1"/>
            <a:r>
              <a:rPr lang="pt-PT" altLang="pt-PT" smtClean="0"/>
              <a:t>More indirect effects on </a:t>
            </a:r>
          </a:p>
          <a:p>
            <a:pPr lvl="1" eaLnBrk="1" hangingPunct="1"/>
            <a:r>
              <a:rPr lang="pt-PT" altLang="pt-PT" smtClean="0"/>
              <a:t>Labour Demand, </a:t>
            </a:r>
            <a:endParaRPr lang="en-US" altLang="pt-PT" smtClean="0"/>
          </a:p>
          <a:p>
            <a:pPr lvl="1" eaLnBrk="1" hangingPunct="1"/>
            <a:r>
              <a:rPr lang="en-US" altLang="pt-PT" smtClean="0"/>
              <a:t>Investment, </a:t>
            </a:r>
          </a:p>
          <a:p>
            <a:pPr lvl="1" eaLnBrk="1" hangingPunct="1"/>
            <a:r>
              <a:rPr lang="en-US" altLang="pt-PT" smtClean="0"/>
              <a:t>Productivity, </a:t>
            </a:r>
          </a:p>
          <a:p>
            <a:pPr lvl="1" eaLnBrk="1" hangingPunct="1"/>
            <a:r>
              <a:rPr lang="en-US" altLang="pt-PT" smtClean="0"/>
              <a:t>Consumption,</a:t>
            </a:r>
          </a:p>
          <a:p>
            <a:pPr lvl="1" eaLnBrk="1" hangingPunct="1"/>
            <a:r>
              <a:rPr lang="en-US" altLang="pt-PT" smtClean="0"/>
              <a:t>International Capital Flows</a:t>
            </a:r>
          </a:p>
          <a:p>
            <a:pPr lvl="1" eaLnBrk="1" hangingPunct="1"/>
            <a:r>
              <a:rPr lang="en-US" altLang="pt-PT" smtClean="0"/>
              <a:t>Savings …</a:t>
            </a:r>
          </a:p>
        </p:txBody>
      </p:sp>
      <p:sp>
        <p:nvSpPr>
          <p:cNvPr id="8196"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F2404935-C70D-488D-AFD9-A5A78248B38C}" type="slidenum">
              <a:rPr lang="pt-PT" altLang="pt-PT">
                <a:solidFill>
                  <a:schemeClr val="tx2"/>
                </a:solidFill>
                <a:latin typeface="Trebuchet MS" panose="020B0603020202020204" pitchFamily="34" charset="0"/>
              </a:rPr>
              <a:pPr eaLnBrk="1" hangingPunct="1">
                <a:defRPr/>
              </a:pPr>
              <a:t>5</a:t>
            </a:fld>
            <a:endParaRPr lang="pt-PT" altLang="pt-PT">
              <a:solidFill>
                <a:schemeClr val="tx2"/>
              </a:solidFill>
              <a:latin typeface="Trebuchet MS" panose="020B0603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endParaRPr lang="pt-PT" altLang="pt-PT" smtClean="0"/>
          </a:p>
        </p:txBody>
      </p:sp>
      <p:sp>
        <p:nvSpPr>
          <p:cNvPr id="15363" name="Content Placeholder 2"/>
          <p:cNvSpPr>
            <a:spLocks noGrp="1"/>
          </p:cNvSpPr>
          <p:nvPr>
            <p:ph sz="quarter" idx="1"/>
          </p:nvPr>
        </p:nvSpPr>
        <p:spPr>
          <a:xfrm>
            <a:off x="709613" y="5483225"/>
            <a:ext cx="7977187" cy="536575"/>
          </a:xfrm>
        </p:spPr>
        <p:txBody>
          <a:bodyPr/>
          <a:lstStyle/>
          <a:p>
            <a:pPr marL="0" indent="0" eaLnBrk="1" hangingPunct="1">
              <a:buFont typeface="Wingdings 2" panose="05020102010507070707" pitchFamily="18" charset="2"/>
              <a:buNone/>
            </a:pPr>
            <a:r>
              <a:rPr lang="pt-PT" altLang="pt-PT" sz="1800" smtClean="0"/>
              <a:t>Source: Fürnkranz-Prskawetz 2017 Presentation at the 5th IWSEA, ISEG.</a:t>
            </a:r>
          </a:p>
        </p:txBody>
      </p:sp>
      <p:sp>
        <p:nvSpPr>
          <p:cNvPr id="4" name="Slide Number Placeholder 3"/>
          <p:cNvSpPr>
            <a:spLocks noGrp="1"/>
          </p:cNvSpPr>
          <p:nvPr>
            <p:ph type="sldNum" sz="quarter" idx="12"/>
          </p:nvPr>
        </p:nvSpPr>
        <p:spPr/>
        <p:txBody>
          <a:bodyPr/>
          <a:lstStyle/>
          <a:p>
            <a:pPr>
              <a:defRPr/>
            </a:pPr>
            <a:fld id="{AB6E8848-9DA0-441E-89B3-3F5FA72C20C5}" type="slidenum">
              <a:rPr lang="pt-PT" altLang="pt-PT" smtClean="0"/>
              <a:pPr>
                <a:defRPr/>
              </a:pPr>
              <a:t>6</a:t>
            </a:fld>
            <a:endParaRPr lang="pt-PT" altLang="pt-PT"/>
          </a:p>
        </p:txBody>
      </p:sp>
      <p:pic>
        <p:nvPicPr>
          <p:cNvPr id="1536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3250" y="300038"/>
            <a:ext cx="8334375" cy="518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Content Placeholder 4"/>
          <p:cNvPicPr>
            <a:picLocks noGrp="1" noChangeAspect="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393700" y="333375"/>
            <a:ext cx="8374063" cy="5183188"/>
          </a:xfrm>
        </p:spPr>
      </p:pic>
      <p:sp>
        <p:nvSpPr>
          <p:cNvPr id="4" name="Slide Number Placeholder 3"/>
          <p:cNvSpPr>
            <a:spLocks noGrp="1"/>
          </p:cNvSpPr>
          <p:nvPr>
            <p:ph type="sldNum" sz="quarter" idx="12"/>
          </p:nvPr>
        </p:nvSpPr>
        <p:spPr/>
        <p:txBody>
          <a:bodyPr/>
          <a:lstStyle/>
          <a:p>
            <a:pPr>
              <a:defRPr/>
            </a:pPr>
            <a:fld id="{12A27837-753E-4598-B3FC-2849FB545F94}" type="slidenum">
              <a:rPr lang="pt-PT" altLang="pt-PT" smtClean="0"/>
              <a:pPr>
                <a:defRPr/>
              </a:pPr>
              <a:t>7</a:t>
            </a:fld>
            <a:endParaRPr lang="pt-PT" altLang="pt-PT"/>
          </a:p>
        </p:txBody>
      </p:sp>
      <p:sp>
        <p:nvSpPr>
          <p:cNvPr id="17412" name="Content Placeholder 2"/>
          <p:cNvSpPr txBox="1">
            <a:spLocks/>
          </p:cNvSpPr>
          <p:nvPr/>
        </p:nvSpPr>
        <p:spPr bwMode="auto">
          <a:xfrm>
            <a:off x="423863" y="5584825"/>
            <a:ext cx="79756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547688" indent="-228600">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822325" indent="-228600">
              <a:spcBef>
                <a:spcPts val="375"/>
              </a:spcBef>
              <a:buClr>
                <a:srgbClr val="BACDD4"/>
              </a:buClr>
              <a:buSzPct val="85000"/>
              <a:buFont typeface="Wingdings 2" panose="05020102010507070707" pitchFamily="18" charset="2"/>
              <a:buChar char=""/>
              <a:defRPr sz="2000">
                <a:solidFill>
                  <a:schemeClr val="tx1"/>
                </a:solidFill>
                <a:latin typeface="Perpetua" panose="02020502060401020303" pitchFamily="18" charset="0"/>
              </a:defRPr>
            </a:lvl3pPr>
            <a:lvl4pPr marL="1096963" indent="-228600">
              <a:spcBef>
                <a:spcPts val="375"/>
              </a:spcBef>
              <a:buClr>
                <a:srgbClr val="8D89A4"/>
              </a:buClr>
              <a:buSzPct val="80000"/>
              <a:buFont typeface="Wingdings 2" panose="05020102010507070707" pitchFamily="18" charset="2"/>
              <a:buChar char=""/>
              <a:defRPr sz="2000">
                <a:solidFill>
                  <a:schemeClr val="tx1"/>
                </a:solidFill>
                <a:latin typeface="Perpetua" panose="02020502060401020303" pitchFamily="18" charset="0"/>
              </a:defRPr>
            </a:lvl4pPr>
            <a:lvl5pPr marL="1371600" indent="-228600">
              <a:spcBef>
                <a:spcPts val="375"/>
              </a:spcBef>
              <a:buClr>
                <a:srgbClr val="8D89A4"/>
              </a:buClr>
              <a:buChar char="o"/>
              <a:defRPr sz="2000">
                <a:solidFill>
                  <a:schemeClr val="tx1"/>
                </a:solidFill>
                <a:latin typeface="Perpetua" panose="02020502060401020303" pitchFamily="18" charset="0"/>
              </a:defRPr>
            </a:lvl5pPr>
            <a:lvl6pPr marL="1828800" indent="-228600" eaLnBrk="0" fontAlgn="base" hangingPunct="0">
              <a:spcBef>
                <a:spcPts val="375"/>
              </a:spcBef>
              <a:spcAft>
                <a:spcPct val="0"/>
              </a:spcAft>
              <a:buClr>
                <a:srgbClr val="8D89A4"/>
              </a:buClr>
              <a:buChar char="o"/>
              <a:defRPr sz="2000">
                <a:solidFill>
                  <a:schemeClr val="tx1"/>
                </a:solidFill>
                <a:latin typeface="Perpetua" panose="02020502060401020303" pitchFamily="18" charset="0"/>
              </a:defRPr>
            </a:lvl6pPr>
            <a:lvl7pPr marL="2286000" indent="-228600" eaLnBrk="0" fontAlgn="base" hangingPunct="0">
              <a:spcBef>
                <a:spcPts val="375"/>
              </a:spcBef>
              <a:spcAft>
                <a:spcPct val="0"/>
              </a:spcAft>
              <a:buClr>
                <a:srgbClr val="8D89A4"/>
              </a:buClr>
              <a:buChar char="o"/>
              <a:defRPr sz="2000">
                <a:solidFill>
                  <a:schemeClr val="tx1"/>
                </a:solidFill>
                <a:latin typeface="Perpetua" panose="02020502060401020303" pitchFamily="18" charset="0"/>
              </a:defRPr>
            </a:lvl7pPr>
            <a:lvl8pPr marL="2743200" indent="-228600" eaLnBrk="0" fontAlgn="base" hangingPunct="0">
              <a:spcBef>
                <a:spcPts val="375"/>
              </a:spcBef>
              <a:spcAft>
                <a:spcPct val="0"/>
              </a:spcAft>
              <a:buClr>
                <a:srgbClr val="8D89A4"/>
              </a:buClr>
              <a:buChar char="o"/>
              <a:defRPr sz="2000">
                <a:solidFill>
                  <a:schemeClr val="tx1"/>
                </a:solidFill>
                <a:latin typeface="Perpetua" panose="02020502060401020303" pitchFamily="18" charset="0"/>
              </a:defRPr>
            </a:lvl8pPr>
            <a:lvl9pPr marL="3200400" indent="-228600" eaLnBrk="0" fontAlgn="base" hangingPunct="0">
              <a:spcBef>
                <a:spcPts val="375"/>
              </a:spcBef>
              <a:spcAft>
                <a:spcPct val="0"/>
              </a:spcAft>
              <a:buClr>
                <a:srgbClr val="8D89A4"/>
              </a:buClr>
              <a:buChar char="o"/>
              <a:defRPr sz="2000">
                <a:solidFill>
                  <a:schemeClr val="tx1"/>
                </a:solidFill>
                <a:latin typeface="Perpetua" panose="02020502060401020303" pitchFamily="18" charset="0"/>
              </a:defRPr>
            </a:lvl9pPr>
          </a:lstStyle>
          <a:p>
            <a:pPr eaLnBrk="1" hangingPunct="1">
              <a:buFont typeface="Wingdings 2" panose="05020102010507070707" pitchFamily="18" charset="2"/>
              <a:buNone/>
            </a:pPr>
            <a:r>
              <a:rPr lang="pt-PT" altLang="pt-PT" sz="1800"/>
              <a:t>Source: Fürnkranz-Prskawetz 2017 Presentation at the 5th IWSEA, ISEG.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914400" y="274638"/>
            <a:ext cx="7772400" cy="777875"/>
          </a:xfrm>
        </p:spPr>
        <p:txBody>
          <a:bodyPr/>
          <a:lstStyle/>
          <a:p>
            <a:pPr eaLnBrk="1" hangingPunct="1"/>
            <a:r>
              <a:rPr lang="pt-PT" altLang="pt-PT" smtClean="0"/>
              <a:t>Savings</a:t>
            </a:r>
          </a:p>
        </p:txBody>
      </p:sp>
      <p:sp>
        <p:nvSpPr>
          <p:cNvPr id="3" name="Content Placeholder 2"/>
          <p:cNvSpPr>
            <a:spLocks noGrp="1"/>
          </p:cNvSpPr>
          <p:nvPr>
            <p:ph sz="quarter" idx="1"/>
          </p:nvPr>
        </p:nvSpPr>
        <p:spPr>
          <a:xfrm>
            <a:off x="914400" y="1052513"/>
            <a:ext cx="7772400" cy="4967287"/>
          </a:xfrm>
        </p:spPr>
        <p:txBody>
          <a:bodyPr/>
          <a:lstStyle/>
          <a:p>
            <a:pPr eaLnBrk="1" hangingPunct="1">
              <a:defRPr/>
            </a:pPr>
            <a:r>
              <a:rPr lang="en-US" dirty="0" smtClean="0"/>
              <a:t>National Saving = Private Saving + Public Saving</a:t>
            </a:r>
          </a:p>
          <a:p>
            <a:pPr eaLnBrk="1" hangingPunct="1">
              <a:defRPr/>
            </a:pPr>
            <a:r>
              <a:rPr lang="en-US" dirty="0" smtClean="0"/>
              <a:t>Private Saving = </a:t>
            </a:r>
            <a:r>
              <a:rPr lang="en-US" dirty="0"/>
              <a:t>business </a:t>
            </a:r>
            <a:r>
              <a:rPr lang="en-US" dirty="0" smtClean="0"/>
              <a:t>saving + </a:t>
            </a:r>
            <a:r>
              <a:rPr lang="en-US" dirty="0"/>
              <a:t>personal saving, </a:t>
            </a:r>
            <a:endParaRPr lang="en-US" dirty="0" smtClean="0"/>
          </a:p>
          <a:p>
            <a:pPr lvl="1" eaLnBrk="1" hangingPunct="1">
              <a:defRPr/>
            </a:pPr>
            <a:r>
              <a:rPr lang="en-US" dirty="0" smtClean="0"/>
              <a:t>“Personal”: households and nonprofit entities. </a:t>
            </a:r>
          </a:p>
          <a:p>
            <a:pPr eaLnBrk="1" hangingPunct="1">
              <a:defRPr/>
            </a:pPr>
            <a:r>
              <a:rPr lang="en-US" dirty="0" smtClean="0"/>
              <a:t>Personal </a:t>
            </a:r>
            <a:r>
              <a:rPr lang="en-US" dirty="0"/>
              <a:t>saving </a:t>
            </a:r>
            <a:r>
              <a:rPr lang="en-US" dirty="0" smtClean="0"/>
              <a:t>= personal </a:t>
            </a:r>
            <a:r>
              <a:rPr lang="en-US" dirty="0"/>
              <a:t>income </a:t>
            </a:r>
            <a:r>
              <a:rPr lang="en-US" dirty="0" smtClean="0"/>
              <a:t>- personal spending.</a:t>
            </a:r>
          </a:p>
          <a:p>
            <a:pPr marL="0" indent="0" eaLnBrk="1" hangingPunct="1">
              <a:buFont typeface="Wingdings 2" panose="05020102010507070707" pitchFamily="18" charset="2"/>
              <a:buNone/>
              <a:defRPr/>
            </a:pPr>
            <a:endParaRPr lang="en-US" dirty="0"/>
          </a:p>
        </p:txBody>
      </p:sp>
      <p:sp>
        <p:nvSpPr>
          <p:cNvPr id="4" name="Slide Number Placeholder 3"/>
          <p:cNvSpPr>
            <a:spLocks noGrp="1"/>
          </p:cNvSpPr>
          <p:nvPr>
            <p:ph type="sldNum" sz="quarter" idx="12"/>
          </p:nvPr>
        </p:nvSpPr>
        <p:spPr/>
        <p:txBody>
          <a:bodyPr/>
          <a:lstStyle/>
          <a:p>
            <a:pPr>
              <a:defRPr/>
            </a:pPr>
            <a:fld id="{C7276030-7C3C-4134-801F-837F13C669D5}" type="slidenum">
              <a:rPr lang="pt-PT" altLang="pt-PT" smtClean="0"/>
              <a:pPr>
                <a:defRPr/>
              </a:pPr>
              <a:t>8</a:t>
            </a:fld>
            <a:endParaRPr lang="pt-PT" altLang="pt-P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320675"/>
            <a:ext cx="7239000" cy="608013"/>
          </a:xfrm>
        </p:spPr>
        <p:txBody>
          <a:bodyPr/>
          <a:lstStyle/>
          <a:p>
            <a:pPr eaLnBrk="1" hangingPunct="1"/>
            <a:r>
              <a:rPr lang="pt-PT" altLang="pt-PT" sz="2800" smtClean="0"/>
              <a:t>Private Savings </a:t>
            </a:r>
          </a:p>
        </p:txBody>
      </p:sp>
      <p:sp>
        <p:nvSpPr>
          <p:cNvPr id="21507" name="Content Placeholder 2"/>
          <p:cNvSpPr>
            <a:spLocks noGrp="1"/>
          </p:cNvSpPr>
          <p:nvPr>
            <p:ph sz="quarter" idx="1"/>
          </p:nvPr>
        </p:nvSpPr>
        <p:spPr>
          <a:xfrm>
            <a:off x="457200" y="928688"/>
            <a:ext cx="7239000" cy="5384800"/>
          </a:xfrm>
        </p:spPr>
        <p:txBody>
          <a:bodyPr/>
          <a:lstStyle/>
          <a:p>
            <a:pPr eaLnBrk="1" hangingPunct="1">
              <a:spcBef>
                <a:spcPts val="1200"/>
              </a:spcBef>
            </a:pPr>
            <a:r>
              <a:rPr lang="en-US" altLang="pt-PT" smtClean="0"/>
              <a:t>Life Cycle Hypothesis – people smooth their consumption over the lifecycle </a:t>
            </a:r>
            <a:endParaRPr lang="en-GB" altLang="pt-PT" smtClean="0"/>
          </a:p>
          <a:p>
            <a:pPr eaLnBrk="1" hangingPunct="1">
              <a:spcBef>
                <a:spcPts val="1200"/>
              </a:spcBef>
            </a:pPr>
            <a:r>
              <a:rPr lang="en-GB" altLang="pt-PT" smtClean="0"/>
              <a:t>Saving rates are expected to increase with the ageing of workers in order to support consumption in the retirement period. </a:t>
            </a:r>
            <a:endParaRPr lang="pt-PT" altLang="pt-PT" smtClean="0"/>
          </a:p>
          <a:p>
            <a:pPr eaLnBrk="1" hangingPunct="1">
              <a:spcBef>
                <a:spcPts val="1200"/>
              </a:spcBef>
            </a:pPr>
            <a:r>
              <a:rPr lang="en-GB" altLang="pt-PT" smtClean="0"/>
              <a:t>Entering the retirement period, private savings are expected to decrease, with a use of savings built before retirement.</a:t>
            </a:r>
          </a:p>
          <a:p>
            <a:pPr eaLnBrk="1" hangingPunct="1">
              <a:spcBef>
                <a:spcPts val="1200"/>
              </a:spcBef>
            </a:pPr>
            <a:r>
              <a:rPr lang="en-US" altLang="pt-PT" smtClean="0"/>
              <a:t>The aggregate saving depends on the proportion of different age cohorts in the population.</a:t>
            </a:r>
            <a:endParaRPr lang="pt-PT" altLang="pt-PT" smtClean="0"/>
          </a:p>
          <a:p>
            <a:pPr eaLnBrk="1" hangingPunct="1">
              <a:spcBef>
                <a:spcPts val="1200"/>
              </a:spcBef>
            </a:pPr>
            <a:r>
              <a:rPr lang="pt-PT" altLang="pt-PT" i="1" smtClean="0"/>
              <a:t>These two results assume a life-cycle pattern in savings that is still open to empirical discussion.</a:t>
            </a:r>
            <a:endParaRPr lang="pt-PT" altLang="pt-PT" smtClean="0"/>
          </a:p>
          <a:p>
            <a:pPr eaLnBrk="1" hangingPunct="1"/>
            <a:endParaRPr lang="pt-PT" altLang="pt-PT" smtClean="0"/>
          </a:p>
        </p:txBody>
      </p:sp>
      <p:sp>
        <p:nvSpPr>
          <p:cNvPr id="9220"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DA2B21B6-9991-4808-A56C-67470003577E}" type="slidenum">
              <a:rPr lang="pt-PT" altLang="pt-PT">
                <a:solidFill>
                  <a:schemeClr val="tx2"/>
                </a:solidFill>
                <a:latin typeface="Trebuchet MS" panose="020B0603020202020204" pitchFamily="34" charset="0"/>
              </a:rPr>
              <a:pPr eaLnBrk="1" hangingPunct="1">
                <a:defRPr/>
              </a:pPr>
              <a:t>9</a:t>
            </a:fld>
            <a:endParaRPr lang="pt-PT" altLang="pt-PT">
              <a:solidFill>
                <a:schemeClr val="tx2"/>
              </a:solidFill>
              <a:latin typeface="Trebuchet MS" panose="020B0603020202020204"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7th session</Template>
  <TotalTime>6855</TotalTime>
  <Words>1400</Words>
  <Application>Microsoft Office PowerPoint</Application>
  <PresentationFormat>On-screen Show (4:3)</PresentationFormat>
  <Paragraphs>158</Paragraphs>
  <Slides>25</Slides>
  <Notes>19</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25</vt:i4>
      </vt:variant>
    </vt:vector>
  </HeadingPairs>
  <TitlesOfParts>
    <vt:vector size="38" baseType="lpstr">
      <vt:lpstr>Arial</vt:lpstr>
      <vt:lpstr>Franklin Gothic Book</vt:lpstr>
      <vt:lpstr>Perpetua</vt:lpstr>
      <vt:lpstr>Wingdings 2</vt:lpstr>
      <vt:lpstr>Calibri</vt:lpstr>
      <vt:lpstr>Trebuchet MS</vt:lpstr>
      <vt:lpstr>Wingdings</vt:lpstr>
      <vt:lpstr>Arial Black</vt:lpstr>
      <vt:lpstr>Symbol</vt:lpstr>
      <vt:lpstr>Bodoni</vt:lpstr>
      <vt:lpstr>Calibri Light</vt:lpstr>
      <vt:lpstr>Baskerville Old Face</vt:lpstr>
      <vt:lpstr>Equity</vt:lpstr>
      <vt:lpstr>13th Session</vt:lpstr>
      <vt:lpstr>PowerPoint Presentation</vt:lpstr>
      <vt:lpstr> Population Ageing and the International Financial Markets</vt:lpstr>
      <vt:lpstr>PowerPoint Presentation</vt:lpstr>
      <vt:lpstr>Macroeconomic implications</vt:lpstr>
      <vt:lpstr>PowerPoint Presentation</vt:lpstr>
      <vt:lpstr>PowerPoint Presentation</vt:lpstr>
      <vt:lpstr>Savings</vt:lpstr>
      <vt:lpstr>Private Savings </vt:lpstr>
      <vt:lpstr>PowerPoint Presentation</vt:lpstr>
      <vt:lpstr>Public savings</vt:lpstr>
      <vt:lpstr>Investment</vt:lpstr>
      <vt:lpstr>PowerPoint Presentation</vt:lpstr>
      <vt:lpstr>International capital flows </vt:lpstr>
      <vt:lpstr>International capital flows </vt:lpstr>
      <vt:lpstr>PowerPoint Presentation</vt:lpstr>
      <vt:lpstr>PowerPoint Presentation</vt:lpstr>
      <vt:lpstr>Financial market asset prices and returns</vt:lpstr>
      <vt:lpstr>PowerPoint Presentation</vt:lpstr>
      <vt:lpstr>PowerPoint Presentation</vt:lpstr>
      <vt:lpstr>PowerPoint Presentation</vt:lpstr>
      <vt:lpstr>PowerPoint Presentation</vt:lpstr>
      <vt:lpstr>Conclusions</vt:lpstr>
      <vt:lpstr>Conclusions (cont.)</vt:lpstr>
      <vt:lpstr>PowerPoint Presentation</vt:lpstr>
    </vt:vector>
  </TitlesOfParts>
  <Company>ISEG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envelhecimento da População e os mercados financeiros</dc:title>
  <dc:creator>pcma</dc:creator>
  <cp:lastModifiedBy>pcma</cp:lastModifiedBy>
  <cp:revision>147</cp:revision>
  <cp:lastPrinted>2018-12-10T15:22:45Z</cp:lastPrinted>
  <dcterms:created xsi:type="dcterms:W3CDTF">2009-11-17T15:19:26Z</dcterms:created>
  <dcterms:modified xsi:type="dcterms:W3CDTF">2018-12-11T17:43:29Z</dcterms:modified>
</cp:coreProperties>
</file>